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handoutMasterIdLst>
    <p:handoutMasterId r:id="rId58"/>
  </p:handoutMasterIdLst>
  <p:sldIdLst>
    <p:sldId id="256" r:id="rId2"/>
    <p:sldId id="257" r:id="rId3"/>
    <p:sldId id="279" r:id="rId4"/>
    <p:sldId id="280" r:id="rId5"/>
    <p:sldId id="281" r:id="rId6"/>
    <p:sldId id="282" r:id="rId7"/>
    <p:sldId id="283"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84" r:id="rId28"/>
    <p:sldId id="285"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13" r:id="rId49"/>
    <p:sldId id="316" r:id="rId50"/>
    <p:sldId id="317" r:id="rId51"/>
    <p:sldId id="318" r:id="rId52"/>
    <p:sldId id="319" r:id="rId53"/>
    <p:sldId id="321" r:id="rId54"/>
    <p:sldId id="322" r:id="rId55"/>
    <p:sldId id="323"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4" d="100"/>
          <a:sy n="104" d="100"/>
        </p:scale>
        <p:origin x="-104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016241-A5F1-F740-A24C-4C3BB9DD048C}" type="datetimeFigureOut">
              <a:rPr lang="en-US" smtClean="0"/>
              <a:t>3/31/13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7C9BEE-DE64-3843-B84A-9CBDDDDC59BE}" type="slidenum">
              <a:rPr lang="en-US" smtClean="0"/>
              <a:t>‹#›</a:t>
            </a:fld>
            <a:endParaRPr lang="en-US"/>
          </a:p>
        </p:txBody>
      </p:sp>
    </p:spTree>
    <p:extLst>
      <p:ext uri="{BB962C8B-B14F-4D97-AF65-F5344CB8AC3E}">
        <p14:creationId xmlns:p14="http://schemas.microsoft.com/office/powerpoint/2010/main" val="12116886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4588E9-9135-7F43-BC9C-FFA0C01B9CEA}" type="datetimeFigureOut">
              <a:rPr lang="en-US" smtClean="0"/>
              <a:t>3/31/13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9D36A4-BAE6-2243-B193-BAD182C18A16}" type="slidenum">
              <a:rPr lang="en-US" smtClean="0"/>
              <a:t>‹#›</a:t>
            </a:fld>
            <a:endParaRPr lang="en-US"/>
          </a:p>
        </p:txBody>
      </p:sp>
    </p:spTree>
    <p:extLst>
      <p:ext uri="{BB962C8B-B14F-4D97-AF65-F5344CB8AC3E}">
        <p14:creationId xmlns:p14="http://schemas.microsoft.com/office/powerpoint/2010/main" val="12663022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There are additional sensors carried by these satellites – the sensors measuring quantities  useful for flood/drought are listed in the table.</a:t>
            </a:r>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Verdana" charset="0"/>
                <a:ea typeface="MS PGothic" charset="0"/>
                <a:cs typeface="MS PGothic" charset="0"/>
              </a:defRPr>
            </a:lvl1pPr>
            <a:lvl2pPr marL="37931725" indent="-37474525">
              <a:defRPr sz="3200">
                <a:solidFill>
                  <a:schemeClr val="tx1"/>
                </a:solidFill>
                <a:latin typeface="Verdana" charset="0"/>
                <a:ea typeface="MS PGothic" charset="0"/>
                <a:cs typeface="MS PGothic" charset="0"/>
              </a:defRPr>
            </a:lvl2pPr>
            <a:lvl3pPr>
              <a:defRPr sz="3200">
                <a:solidFill>
                  <a:schemeClr val="tx1"/>
                </a:solidFill>
                <a:latin typeface="Verdana" charset="0"/>
                <a:ea typeface="MS PGothic" charset="0"/>
                <a:cs typeface="MS PGothic" charset="0"/>
              </a:defRPr>
            </a:lvl3pPr>
            <a:lvl4pPr>
              <a:defRPr sz="3200">
                <a:solidFill>
                  <a:schemeClr val="tx1"/>
                </a:solidFill>
                <a:latin typeface="Verdana" charset="0"/>
                <a:ea typeface="MS PGothic" charset="0"/>
                <a:cs typeface="MS PGothic" charset="0"/>
              </a:defRPr>
            </a:lvl4pPr>
            <a:lvl5pPr>
              <a:defRPr sz="3200">
                <a:solidFill>
                  <a:schemeClr val="tx1"/>
                </a:solidFill>
                <a:latin typeface="Verdana" charset="0"/>
                <a:ea typeface="MS PGothic" charset="0"/>
                <a:cs typeface="MS PGothic" charset="0"/>
              </a:defRPr>
            </a:lvl5pPr>
            <a:lvl6pPr marL="457200" eaLnBrk="0" fontAlgn="base" hangingPunct="0">
              <a:spcBef>
                <a:spcPct val="0"/>
              </a:spcBef>
              <a:spcAft>
                <a:spcPct val="0"/>
              </a:spcAft>
              <a:defRPr sz="3200">
                <a:solidFill>
                  <a:schemeClr val="tx1"/>
                </a:solidFill>
                <a:latin typeface="Verdana" charset="0"/>
                <a:ea typeface="MS PGothic" charset="0"/>
                <a:cs typeface="MS PGothic" charset="0"/>
              </a:defRPr>
            </a:lvl6pPr>
            <a:lvl7pPr marL="914400" eaLnBrk="0" fontAlgn="base" hangingPunct="0">
              <a:spcBef>
                <a:spcPct val="0"/>
              </a:spcBef>
              <a:spcAft>
                <a:spcPct val="0"/>
              </a:spcAft>
              <a:defRPr sz="3200">
                <a:solidFill>
                  <a:schemeClr val="tx1"/>
                </a:solidFill>
                <a:latin typeface="Verdana" charset="0"/>
                <a:ea typeface="MS PGothic" charset="0"/>
                <a:cs typeface="MS PGothic" charset="0"/>
              </a:defRPr>
            </a:lvl7pPr>
            <a:lvl8pPr marL="1371600" eaLnBrk="0" fontAlgn="base" hangingPunct="0">
              <a:spcBef>
                <a:spcPct val="0"/>
              </a:spcBef>
              <a:spcAft>
                <a:spcPct val="0"/>
              </a:spcAft>
              <a:defRPr sz="3200">
                <a:solidFill>
                  <a:schemeClr val="tx1"/>
                </a:solidFill>
                <a:latin typeface="Verdana" charset="0"/>
                <a:ea typeface="MS PGothic" charset="0"/>
                <a:cs typeface="MS PGothic" charset="0"/>
              </a:defRPr>
            </a:lvl8pPr>
            <a:lvl9pPr marL="1828800" eaLnBrk="0" fontAlgn="base" hangingPunct="0">
              <a:spcBef>
                <a:spcPct val="0"/>
              </a:spcBef>
              <a:spcAft>
                <a:spcPct val="0"/>
              </a:spcAft>
              <a:defRPr sz="3200">
                <a:solidFill>
                  <a:schemeClr val="tx1"/>
                </a:solidFill>
                <a:latin typeface="Verdana" charset="0"/>
                <a:ea typeface="MS PGothic" charset="0"/>
                <a:cs typeface="MS PGothic" charset="0"/>
              </a:defRPr>
            </a:lvl9pPr>
          </a:lstStyle>
          <a:p>
            <a:fld id="{777AE340-5C54-014C-810D-27A93BBCAA0D}" type="slidenum">
              <a:rPr lang="en-US" sz="1200">
                <a:latin typeface="Arial" charset="0"/>
              </a:rPr>
              <a:pPr/>
              <a:t>30</a:t>
            </a:fld>
            <a:endParaRPr lang="en-US" sz="120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BB78C7C-4938-5C41-BBE5-E2AFFF76A061}" type="slidenum">
              <a:rPr lang="en-US"/>
              <a:pPr/>
              <a:t>38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ea typeface="Geneva" charset="0"/>
              <a:cs typeface="Geneva"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7" name="Shape 27"/>
          <p:cNvSpPr>
            <a:spLocks noGrp="1"/>
          </p:cNvSpPr>
          <p:nvPr>
            <p:ph type="body" idx="1"/>
          </p:nvPr>
        </p:nvSpPr>
        <p:spPr>
          <a:xfrm>
            <a:off x="685800" y="4343400"/>
            <a:ext cx="5486399" cy="4114800"/>
          </a:xfrm>
          <a:prstGeom prst="rect">
            <a:avLst/>
          </a:prstGeom>
          <a:noFill/>
          <a:ln>
            <a:noFill/>
          </a:ln>
        </p:spPr>
        <p:txBody>
          <a:bodyPr lIns="91425" tIns="91425" rIns="91425" bIns="91425" anchor="ctr" anchorCtr="0">
            <a:sp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8" name="Shape 48"/>
          <p:cNvSpPr>
            <a:spLocks noGrp="1"/>
          </p:cNvSpPr>
          <p:nvPr>
            <p:ph type="body" idx="1"/>
          </p:nvPr>
        </p:nvSpPr>
        <p:spPr>
          <a:xfrm>
            <a:off x="685800" y="4343400"/>
            <a:ext cx="5486399" cy="4114800"/>
          </a:xfrm>
          <a:prstGeom prst="rect">
            <a:avLst/>
          </a:prstGeom>
          <a:noFill/>
          <a:ln>
            <a:noFill/>
          </a:ln>
        </p:spPr>
        <p:txBody>
          <a:bodyPr lIns="91425" tIns="91425" rIns="91425" bIns="91425" anchor="ctr" anchorCtr="0">
            <a:spAutoFit/>
          </a:bodyPr>
          <a:lstStyle/>
          <a:p>
            <a:pPr lvl="0" rtl="0"/>
            <a:r>
              <a:rPr/>
              <a:t>Within the snow data system algorithms are being run to detect snow cover, grain size, and dust radiative forcing. One output of running these algorithms is a set of tiles, in the form of GeoTIFFs, that can be viewed as one large mosaic dataset that can be filtered based on time. This information is published to the GIS server by transforming the data using GDAL and updating the PostGIS database about a given tile for a particular day. To the external user the results of each of these algorithms will be exposed as a single WMS layer that will allow for filtering based on time. Moreover, there is a layer for the ancillary information that was used in the production of the data (i.e. rock, vegetation, cloud layer). These layers are placed on a basemap, which is currently being served by ESRI and publicly available, to give context to the information.</a:t>
            </a:r>
          </a:p>
          <a:p>
            <a:endParaRPr/>
          </a:p>
          <a:p>
            <a:r>
              <a:rPr/>
              <a:t>**Note we don't have PostGIS yet or the time based aspect but that is the next feature we are working on and will be based on the above architecture.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11526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4043665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676260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panose="00000000000000000000"/>
                <a:ea typeface="Arial" panose="00000000000000000000"/>
                <a:cs typeface="Arial" panose="00000000000000000000"/>
                <a:sym typeface="Arial" panose="00000000000000000000"/>
              </a:defRPr>
            </a:lvl1pPr>
            <a:lvl2pPr algn="l" rtl="0">
              <a:spcBef>
                <a:spcPts val="0"/>
              </a:spcBef>
              <a:buSzPct val="100000"/>
              <a:buFont typeface="Arial"/>
              <a:buNone/>
              <a:defRPr sz="3600" b="1">
                <a:solidFill>
                  <a:schemeClr val="dk1"/>
                </a:solidFill>
                <a:latin typeface="Arial" panose="00000000000000000000"/>
                <a:ea typeface="Arial" panose="00000000000000000000"/>
                <a:cs typeface="Arial" panose="00000000000000000000"/>
                <a:sym typeface="Arial" panose="00000000000000000000"/>
              </a:defRPr>
            </a:lvl2pPr>
            <a:lvl3pPr algn="l" rtl="0">
              <a:spcBef>
                <a:spcPts val="0"/>
              </a:spcBef>
              <a:buSzPct val="100000"/>
              <a:buFont typeface="Arial"/>
              <a:buNone/>
              <a:defRPr sz="3600" b="1">
                <a:solidFill>
                  <a:schemeClr val="dk1"/>
                </a:solidFill>
                <a:latin typeface="Arial" panose="00000000000000000000"/>
                <a:ea typeface="Arial" panose="00000000000000000000"/>
                <a:cs typeface="Arial" panose="00000000000000000000"/>
                <a:sym typeface="Arial" panose="00000000000000000000"/>
              </a:defRPr>
            </a:lvl3pPr>
            <a:lvl4pPr algn="l" rtl="0">
              <a:spcBef>
                <a:spcPts val="0"/>
              </a:spcBef>
              <a:buSzPct val="100000"/>
              <a:buFont typeface="Arial"/>
              <a:buNone/>
              <a:defRPr sz="3600" b="1">
                <a:solidFill>
                  <a:schemeClr val="dk1"/>
                </a:solidFill>
                <a:latin typeface="Arial" panose="00000000000000000000"/>
                <a:ea typeface="Arial" panose="00000000000000000000"/>
                <a:cs typeface="Arial" panose="00000000000000000000"/>
                <a:sym typeface="Arial" panose="00000000000000000000"/>
              </a:defRPr>
            </a:lvl4pPr>
            <a:lvl5pPr algn="l" rtl="0">
              <a:spcBef>
                <a:spcPts val="0"/>
              </a:spcBef>
              <a:buSzPct val="100000"/>
              <a:buFont typeface="Arial"/>
              <a:buNone/>
              <a:defRPr sz="3600" b="1">
                <a:solidFill>
                  <a:schemeClr val="dk1"/>
                </a:solidFill>
                <a:latin typeface="Arial" panose="00000000000000000000"/>
                <a:ea typeface="Arial" panose="00000000000000000000"/>
                <a:cs typeface="Arial" panose="00000000000000000000"/>
                <a:sym typeface="Arial" panose="00000000000000000000"/>
              </a:defRPr>
            </a:lvl5pPr>
            <a:lvl6pPr algn="l" rtl="0">
              <a:spcBef>
                <a:spcPts val="0"/>
              </a:spcBef>
              <a:buSzPct val="100000"/>
              <a:buFont typeface="Arial"/>
              <a:buNone/>
              <a:defRPr sz="3600" b="1">
                <a:solidFill>
                  <a:schemeClr val="dk1"/>
                </a:solidFill>
                <a:latin typeface="Arial" panose="00000000000000000000"/>
                <a:ea typeface="Arial" panose="00000000000000000000"/>
                <a:cs typeface="Arial" panose="00000000000000000000"/>
                <a:sym typeface="Arial" panose="00000000000000000000"/>
              </a:defRPr>
            </a:lvl6pPr>
            <a:lvl7pPr algn="l" rtl="0">
              <a:spcBef>
                <a:spcPts val="0"/>
              </a:spcBef>
              <a:buSzPct val="100000"/>
              <a:buFont typeface="Arial"/>
              <a:buNone/>
              <a:defRPr sz="3600" b="1">
                <a:solidFill>
                  <a:schemeClr val="dk1"/>
                </a:solidFill>
                <a:latin typeface="Arial" panose="00000000000000000000"/>
                <a:ea typeface="Arial" panose="00000000000000000000"/>
                <a:cs typeface="Arial" panose="00000000000000000000"/>
                <a:sym typeface="Arial" panose="00000000000000000000"/>
              </a:defRPr>
            </a:lvl7pPr>
            <a:lvl8pPr algn="l" rtl="0">
              <a:spcBef>
                <a:spcPts val="0"/>
              </a:spcBef>
              <a:buSzPct val="100000"/>
              <a:buFont typeface="Arial"/>
              <a:buNone/>
              <a:defRPr sz="3600" b="1">
                <a:solidFill>
                  <a:schemeClr val="dk1"/>
                </a:solidFill>
                <a:latin typeface="Arial" panose="00000000000000000000"/>
                <a:ea typeface="Arial" panose="00000000000000000000"/>
                <a:cs typeface="Arial" panose="00000000000000000000"/>
                <a:sym typeface="Arial" panose="00000000000000000000"/>
              </a:defRPr>
            </a:lvl8pPr>
            <a:lvl9pPr algn="l" rtl="0">
              <a:spcBef>
                <a:spcPts val="0"/>
              </a:spcBef>
              <a:buSzPct val="100000"/>
              <a:buFont typeface="Arial"/>
              <a:buNone/>
              <a:defRPr sz="3600" b="1">
                <a:solidFill>
                  <a:schemeClr val="dk1"/>
                </a:solidFill>
                <a:latin typeface="Arial" panose="00000000000000000000"/>
                <a:ea typeface="Arial" panose="00000000000000000000"/>
                <a:cs typeface="Arial" panose="00000000000000000000"/>
                <a:sym typeface="Arial" panose="00000000000000000000"/>
              </a:defRPr>
            </a:lvl9pPr>
          </a:lstStyle>
          <a:p>
            <a:endParaRPr/>
          </a:p>
        </p:txBody>
      </p:sp>
      <p:sp>
        <p:nvSpPr>
          <p:cNvPr id="12" name="Shape 12"/>
          <p:cNvSpPr>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2583790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411968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3262310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31-Mar-2013</a:t>
            </a:r>
            <a:endParaRPr lang="en-US"/>
          </a:p>
        </p:txBody>
      </p:sp>
      <p:sp>
        <p:nvSpPr>
          <p:cNvPr id="6" name="Footer Placeholder 5"/>
          <p:cNvSpPr>
            <a:spLocks noGrp="1"/>
          </p:cNvSpPr>
          <p:nvPr>
            <p:ph type="ftr" sz="quarter" idx="11"/>
          </p:nvPr>
        </p:nvSpPr>
        <p:spPr/>
        <p:txBody>
          <a:bodyPr/>
          <a:lstStyle/>
          <a:p>
            <a:r>
              <a:rPr lang="en-US" smtClean="0"/>
              <a:t>NCAR-SEA-2013</a:t>
            </a:r>
            <a:endParaRPr lang="en-US"/>
          </a:p>
        </p:txBody>
      </p:sp>
      <p:sp>
        <p:nvSpPr>
          <p:cNvPr id="7" name="Slide Number Placeholder 6"/>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1563319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31-Mar-2013</a:t>
            </a:r>
            <a:endParaRPr lang="en-US"/>
          </a:p>
        </p:txBody>
      </p:sp>
      <p:sp>
        <p:nvSpPr>
          <p:cNvPr id="8" name="Footer Placeholder 7"/>
          <p:cNvSpPr>
            <a:spLocks noGrp="1"/>
          </p:cNvSpPr>
          <p:nvPr>
            <p:ph type="ftr" sz="quarter" idx="11"/>
          </p:nvPr>
        </p:nvSpPr>
        <p:spPr/>
        <p:txBody>
          <a:bodyPr/>
          <a:lstStyle/>
          <a:p>
            <a:r>
              <a:rPr lang="en-US" smtClean="0"/>
              <a:t>NCAR-SEA-2013</a:t>
            </a:r>
            <a:endParaRPr lang="en-US"/>
          </a:p>
        </p:txBody>
      </p:sp>
      <p:sp>
        <p:nvSpPr>
          <p:cNvPr id="9" name="Slide Number Placeholder 8"/>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192023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31-Mar-2013</a:t>
            </a:r>
            <a:endParaRPr lang="en-US"/>
          </a:p>
        </p:txBody>
      </p:sp>
      <p:sp>
        <p:nvSpPr>
          <p:cNvPr id="4" name="Footer Placeholder 3"/>
          <p:cNvSpPr>
            <a:spLocks noGrp="1"/>
          </p:cNvSpPr>
          <p:nvPr>
            <p:ph type="ftr" sz="quarter" idx="11"/>
          </p:nvPr>
        </p:nvSpPr>
        <p:spPr/>
        <p:txBody>
          <a:bodyPr/>
          <a:lstStyle/>
          <a:p>
            <a:r>
              <a:rPr lang="en-US" smtClean="0"/>
              <a:t>NCAR-SEA-2013</a:t>
            </a:r>
            <a:endParaRPr lang="en-US"/>
          </a:p>
        </p:txBody>
      </p:sp>
      <p:sp>
        <p:nvSpPr>
          <p:cNvPr id="5" name="Slide Number Placeholder 4"/>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394563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31-Mar-2013</a:t>
            </a:r>
            <a:endParaRPr lang="en-US"/>
          </a:p>
        </p:txBody>
      </p:sp>
      <p:sp>
        <p:nvSpPr>
          <p:cNvPr id="3" name="Footer Placeholder 2"/>
          <p:cNvSpPr>
            <a:spLocks noGrp="1"/>
          </p:cNvSpPr>
          <p:nvPr>
            <p:ph type="ftr" sz="quarter" idx="11"/>
          </p:nvPr>
        </p:nvSpPr>
        <p:spPr/>
        <p:txBody>
          <a:bodyPr/>
          <a:lstStyle/>
          <a:p>
            <a:r>
              <a:rPr lang="en-US" smtClean="0"/>
              <a:t>NCAR-SEA-2013</a:t>
            </a:r>
            <a:endParaRPr lang="en-US"/>
          </a:p>
        </p:txBody>
      </p:sp>
      <p:sp>
        <p:nvSpPr>
          <p:cNvPr id="4" name="Slide Number Placeholder 3"/>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227844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31-Mar-2013</a:t>
            </a:r>
            <a:endParaRPr lang="en-US"/>
          </a:p>
        </p:txBody>
      </p:sp>
      <p:sp>
        <p:nvSpPr>
          <p:cNvPr id="6" name="Footer Placeholder 5"/>
          <p:cNvSpPr>
            <a:spLocks noGrp="1"/>
          </p:cNvSpPr>
          <p:nvPr>
            <p:ph type="ftr" sz="quarter" idx="11"/>
          </p:nvPr>
        </p:nvSpPr>
        <p:spPr/>
        <p:txBody>
          <a:bodyPr/>
          <a:lstStyle/>
          <a:p>
            <a:r>
              <a:rPr lang="en-US" smtClean="0"/>
              <a:t>NCAR-SEA-2013</a:t>
            </a:r>
            <a:endParaRPr lang="en-US"/>
          </a:p>
        </p:txBody>
      </p:sp>
      <p:sp>
        <p:nvSpPr>
          <p:cNvPr id="7" name="Slide Number Placeholder 6"/>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257018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31-Mar-2013</a:t>
            </a:r>
            <a:endParaRPr lang="en-US"/>
          </a:p>
        </p:txBody>
      </p:sp>
      <p:sp>
        <p:nvSpPr>
          <p:cNvPr id="6" name="Footer Placeholder 5"/>
          <p:cNvSpPr>
            <a:spLocks noGrp="1"/>
          </p:cNvSpPr>
          <p:nvPr>
            <p:ph type="ftr" sz="quarter" idx="11"/>
          </p:nvPr>
        </p:nvSpPr>
        <p:spPr/>
        <p:txBody>
          <a:bodyPr/>
          <a:lstStyle/>
          <a:p>
            <a:r>
              <a:rPr lang="en-US" smtClean="0"/>
              <a:t>NCAR-SEA-2013</a:t>
            </a:r>
            <a:endParaRPr lang="en-US"/>
          </a:p>
        </p:txBody>
      </p:sp>
      <p:sp>
        <p:nvSpPr>
          <p:cNvPr id="7" name="Slide Number Placeholder 6"/>
          <p:cNvSpPr>
            <a:spLocks noGrp="1"/>
          </p:cNvSpPr>
          <p:nvPr>
            <p:ph type="sldNum" sz="quarter" idx="12"/>
          </p:nvPr>
        </p:nvSpPr>
        <p:spPr/>
        <p:txBody>
          <a:bodyPr/>
          <a:lstStyle/>
          <a:p>
            <a:fld id="{194BE907-031C-8B4E-A4BF-A539BFE422E8}" type="slidenum">
              <a:rPr lang="en-US" smtClean="0"/>
              <a:t>‹#›</a:t>
            </a:fld>
            <a:endParaRPr lang="en-US"/>
          </a:p>
        </p:txBody>
      </p:sp>
    </p:spTree>
    <p:extLst>
      <p:ext uri="{BB962C8B-B14F-4D97-AF65-F5344CB8AC3E}">
        <p14:creationId xmlns:p14="http://schemas.microsoft.com/office/powerpoint/2010/main" val="5839255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31-Mar-2013</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NCAR-SEA-2013</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BE907-031C-8B4E-A4BF-A539BFE422E8}" type="slidenum">
              <a:rPr lang="en-US" smtClean="0"/>
              <a:t>‹#›</a:t>
            </a:fld>
            <a:endParaRPr lang="en-US"/>
          </a:p>
        </p:txBody>
      </p:sp>
      <p:pic>
        <p:nvPicPr>
          <p:cNvPr id="7" name="Picture 14" descr="NASA_logo_transparent.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8556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747000" y="0"/>
            <a:ext cx="1397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293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hyperlink" Target="http://rcmes.jpl.nasa.gov/"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 Id="rId3"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hyperlink" Target="http://wiki.apache.org/incubator/ClimateProposal" TargetMode="External"/><Relationship Id="rId4" Type="http://schemas.openxmlformats.org/officeDocument/2006/relationships/hyperlink" Target="http://climate.incubator.apache.org/" TargetMode="External"/><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now.jpl.nasa.gov" TargetMode="Externa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 Type="http://schemas.openxmlformats.org/officeDocument/2006/relationships/slideLayout" Target="../slideLayouts/slideLayout6.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microsoft.com/office/2007/relationships/hdphoto" Target="../media/hdphoto1.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hyperlink" Target="ftp://ftp.snowstudies.org" TargetMode="External"/><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hyperlink" Target="http://snow.jpl.nasa.gov/portal/data/map" TargetMode="External"/><Relationship Id="rId4"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9.png"/><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hris.a.mattmann@nasa.g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Rapid, Flexible, and Open Source Big Data Technologies for the U.S. National Climate Assessment</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Chris A. Mattmann</a:t>
            </a:r>
            <a:br>
              <a:rPr lang="en-US" dirty="0" smtClean="0"/>
            </a:br>
            <a:r>
              <a:rPr lang="en-US" i="1" dirty="0" smtClean="0"/>
              <a:t>Senior Computer Scientist, NASA JPL</a:t>
            </a:r>
            <a:br>
              <a:rPr lang="en-US" i="1" dirty="0" smtClean="0"/>
            </a:br>
            <a:r>
              <a:rPr lang="en-US" i="1" dirty="0" smtClean="0"/>
              <a:t>Adjunct Assistant Professor, USC</a:t>
            </a:r>
          </a:p>
          <a:p>
            <a:r>
              <a:rPr lang="en-US" i="1" dirty="0" smtClean="0"/>
              <a:t>Member, Apache Software Foundation</a:t>
            </a:r>
            <a:endParaRPr lang="en-US" dirty="0"/>
          </a:p>
        </p:txBody>
      </p:sp>
    </p:spTree>
    <p:extLst>
      <p:ext uri="{BB962C8B-B14F-4D97-AF65-F5344CB8AC3E}">
        <p14:creationId xmlns:p14="http://schemas.microsoft.com/office/powerpoint/2010/main" val="2764027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6667C6DA-69B4-1943-AE94-749D205EB097}" type="slidenum">
              <a:rPr lang="en-US"/>
              <a:pPr>
                <a:defRPr/>
              </a:pPr>
              <a:t>10</a:t>
            </a:fld>
            <a:endParaRPr lang="en-US"/>
          </a:p>
        </p:txBody>
      </p:sp>
      <p:pic>
        <p:nvPicPr>
          <p:cNvPr id="20484" name="Content Placeholder 6" descr="Screen shot 2012-11-28 at 9.07.15 AM.png"/>
          <p:cNvPicPr>
            <a:picLocks noGrp="1" noChangeAspect="1"/>
          </p:cNvPicPr>
          <p:nvPr>
            <p:ph idx="1"/>
          </p:nvPr>
        </p:nvPicPr>
        <p:blipFill>
          <a:blip r:embed="rId2">
            <a:extLst>
              <a:ext uri="{28A0092B-C50C-407E-A947-70E740481C1C}">
                <a14:useLocalDpi xmlns:a14="http://schemas.microsoft.com/office/drawing/2010/main" val="0"/>
              </a:ext>
            </a:extLst>
          </a:blip>
          <a:srcRect l="-5957" r="-5957"/>
          <a:stretch>
            <a:fillRect/>
          </a:stretch>
        </p:blipFill>
        <p:spPr>
          <a:xfrm>
            <a:off x="-66675" y="890588"/>
            <a:ext cx="9520238" cy="5235575"/>
          </a:xfrm>
        </p:spPr>
      </p:pic>
      <p:sp>
        <p:nvSpPr>
          <p:cNvPr id="2" name="TextBox 1"/>
          <p:cNvSpPr txBox="1"/>
          <p:nvPr/>
        </p:nvSpPr>
        <p:spPr>
          <a:xfrm>
            <a:off x="2695575" y="2927350"/>
            <a:ext cx="1862138" cy="646331"/>
          </a:xfrm>
          <a:prstGeom prst="rect">
            <a:avLst/>
          </a:prstGeom>
          <a:solidFill>
            <a:schemeClr val="bg1">
              <a:lumMod val="85000"/>
            </a:schemeClr>
          </a:solidFill>
        </p:spPr>
        <p:txBody>
          <a:bodyPr>
            <a:spAutoFit/>
          </a:bodyPr>
          <a:lstStyle/>
          <a:p>
            <a:pPr>
              <a:defRPr/>
            </a:pPr>
            <a:r>
              <a:rPr lang="en-US" i="1" dirty="0" smtClean="0">
                <a:solidFill>
                  <a:schemeClr val="bg1"/>
                </a:solidFill>
              </a:rPr>
              <a:t>Cloud </a:t>
            </a:r>
            <a:r>
              <a:rPr lang="en-US" i="1" dirty="0">
                <a:solidFill>
                  <a:schemeClr val="bg1"/>
                </a:solidFill>
              </a:rPr>
              <a:t>DB evaluation</a:t>
            </a:r>
            <a:r>
              <a:rPr lang="en-US" dirty="0"/>
              <a:t> </a:t>
            </a:r>
          </a:p>
        </p:txBody>
      </p:sp>
      <p:sp>
        <p:nvSpPr>
          <p:cNvPr id="7" name="TextBox 6"/>
          <p:cNvSpPr txBox="1"/>
          <p:nvPr/>
        </p:nvSpPr>
        <p:spPr>
          <a:xfrm>
            <a:off x="6699250" y="5056188"/>
            <a:ext cx="1863725" cy="646331"/>
          </a:xfrm>
          <a:prstGeom prst="rect">
            <a:avLst/>
          </a:prstGeom>
          <a:solidFill>
            <a:schemeClr val="bg1">
              <a:lumMod val="85000"/>
            </a:schemeClr>
          </a:solidFill>
        </p:spPr>
        <p:txBody>
          <a:bodyPr>
            <a:spAutoFit/>
          </a:bodyPr>
          <a:lstStyle/>
          <a:p>
            <a:pPr>
              <a:defRPr/>
            </a:pPr>
            <a:r>
              <a:rPr lang="en-US" i="1" dirty="0" smtClean="0">
                <a:solidFill>
                  <a:schemeClr val="bg1"/>
                </a:solidFill>
              </a:rPr>
              <a:t>Delivery </a:t>
            </a:r>
            <a:r>
              <a:rPr lang="en-US" i="1" dirty="0">
                <a:solidFill>
                  <a:schemeClr val="bg1"/>
                </a:solidFill>
              </a:rPr>
              <a:t>as Cloud VM + Easy RCMET</a:t>
            </a:r>
            <a:endParaRPr lang="en-US" dirty="0"/>
          </a:p>
        </p:txBody>
      </p:sp>
      <p:sp>
        <p:nvSpPr>
          <p:cNvPr id="8" name="TextBox 7"/>
          <p:cNvSpPr txBox="1"/>
          <p:nvPr/>
        </p:nvSpPr>
        <p:spPr>
          <a:xfrm>
            <a:off x="7281863" y="1822450"/>
            <a:ext cx="1862137" cy="923330"/>
          </a:xfrm>
          <a:prstGeom prst="rect">
            <a:avLst/>
          </a:prstGeom>
          <a:solidFill>
            <a:schemeClr val="bg1">
              <a:lumMod val="85000"/>
            </a:schemeClr>
          </a:solidFill>
        </p:spPr>
        <p:txBody>
          <a:bodyPr>
            <a:spAutoFit/>
          </a:bodyPr>
          <a:lstStyle/>
          <a:p>
            <a:pPr>
              <a:defRPr/>
            </a:pPr>
            <a:r>
              <a:rPr lang="en-US" i="1" dirty="0" smtClean="0">
                <a:solidFill>
                  <a:schemeClr val="bg1"/>
                </a:solidFill>
              </a:rPr>
              <a:t>Use </a:t>
            </a:r>
            <a:r>
              <a:rPr lang="en-US" i="1" dirty="0">
                <a:solidFill>
                  <a:schemeClr val="bg1"/>
                </a:solidFill>
              </a:rPr>
              <a:t>of RCMET for NARCCAP + CORDEX + STEEDS</a:t>
            </a:r>
            <a:endParaRPr lang="en-US" dirty="0"/>
          </a:p>
        </p:txBody>
      </p:sp>
      <p:sp>
        <p:nvSpPr>
          <p:cNvPr id="9" name="TextBox 8"/>
          <p:cNvSpPr txBox="1"/>
          <p:nvPr/>
        </p:nvSpPr>
        <p:spPr>
          <a:xfrm>
            <a:off x="0" y="5240338"/>
            <a:ext cx="1862138" cy="646331"/>
          </a:xfrm>
          <a:prstGeom prst="rect">
            <a:avLst/>
          </a:prstGeom>
          <a:solidFill>
            <a:schemeClr val="bg1">
              <a:lumMod val="85000"/>
            </a:schemeClr>
          </a:solidFill>
        </p:spPr>
        <p:txBody>
          <a:bodyPr>
            <a:spAutoFit/>
          </a:bodyPr>
          <a:lstStyle/>
          <a:p>
            <a:pPr>
              <a:defRPr/>
            </a:pPr>
            <a:r>
              <a:rPr lang="en-US" i="1" dirty="0" smtClean="0">
                <a:solidFill>
                  <a:schemeClr val="bg1"/>
                </a:solidFill>
              </a:rPr>
              <a:t>Data </a:t>
            </a:r>
            <a:r>
              <a:rPr lang="en-US" i="1" dirty="0">
                <a:solidFill>
                  <a:schemeClr val="bg1"/>
                </a:solidFill>
              </a:rPr>
              <a:t>Movement Study</a:t>
            </a:r>
            <a:endParaRPr lang="en-US" dirty="0"/>
          </a:p>
        </p:txBody>
      </p:sp>
    </p:spTree>
    <p:extLst>
      <p:ext uri="{BB962C8B-B14F-4D97-AF65-F5344CB8AC3E}">
        <p14:creationId xmlns:p14="http://schemas.microsoft.com/office/powerpoint/2010/main" val="5865760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latin typeface="Calibri" charset="0"/>
              </a:rPr>
              <a:t>Datasets in RCMES</a:t>
            </a:r>
          </a:p>
        </p:txBody>
      </p:sp>
      <p:sp>
        <p:nvSpPr>
          <p:cNvPr id="21506" name="Content Placeholder 2"/>
          <p:cNvSpPr>
            <a:spLocks noGrp="1"/>
          </p:cNvSpPr>
          <p:nvPr>
            <p:ph idx="1"/>
          </p:nvPr>
        </p:nvSpPr>
        <p:spPr>
          <a:xfrm>
            <a:off x="1781175" y="1139825"/>
            <a:ext cx="6905625" cy="4886325"/>
          </a:xfrm>
        </p:spPr>
        <p:txBody>
          <a:bodyPr>
            <a:normAutofit fontScale="92500" lnSpcReduction="10000"/>
          </a:bodyPr>
          <a:lstStyle/>
          <a:p>
            <a:pPr eaLnBrk="1" hangingPunct="1"/>
            <a:r>
              <a:rPr lang="en-US" sz="1600">
                <a:latin typeface="Calibri" charset="0"/>
              </a:rPr>
              <a:t>RCMED Datasets (now or near-term):</a:t>
            </a:r>
          </a:p>
          <a:p>
            <a:pPr lvl="1" eaLnBrk="1" hangingPunct="1"/>
            <a:r>
              <a:rPr lang="en-US" sz="1400">
                <a:latin typeface="Calibri" charset="0"/>
              </a:rPr>
              <a:t>MODIS (satellite cloud fraction): [daily 2000 – 2010]</a:t>
            </a:r>
          </a:p>
          <a:p>
            <a:pPr lvl="1" eaLnBrk="1" hangingPunct="1"/>
            <a:r>
              <a:rPr lang="en-US" sz="1400">
                <a:latin typeface="Calibri" charset="0"/>
              </a:rPr>
              <a:t>TRMM (satellite precipitation): 3B42 [daily 1998– 2010]‏</a:t>
            </a:r>
          </a:p>
          <a:p>
            <a:pPr lvl="1" eaLnBrk="1" hangingPunct="1"/>
            <a:r>
              <a:rPr lang="en-US" sz="1400">
                <a:latin typeface="Calibri" charset="0"/>
              </a:rPr>
              <a:t>AIRS (satellite surface + T &amp; q profiles) [daily 2002 – 2010]</a:t>
            </a:r>
          </a:p>
          <a:p>
            <a:pPr lvl="1" eaLnBrk="1" hangingPunct="1"/>
            <a:r>
              <a:rPr lang="en-US" sz="1400">
                <a:latin typeface="Calibri" charset="0"/>
              </a:rPr>
              <a:t>ERA-Interim (reanalysis):  [daily 1989 – 2010]</a:t>
            </a:r>
          </a:p>
          <a:p>
            <a:pPr lvl="1" eaLnBrk="1" hangingPunct="1"/>
            <a:r>
              <a:rPr lang="en-US" sz="1400">
                <a:latin typeface="Calibri" charset="0"/>
              </a:rPr>
              <a:t>NCEP Unified Rain Gauge (gridded precipitation): [daily 1948 – 2010]</a:t>
            </a:r>
          </a:p>
          <a:p>
            <a:pPr lvl="1" eaLnBrk="1" hangingPunct="1"/>
            <a:r>
              <a:rPr lang="en-US" sz="1400">
                <a:latin typeface="Calibri" charset="0"/>
              </a:rPr>
              <a:t>CRU TS 3.0: precipitation, Tavg, Tmax, Tmin [monthly 1901 – 2006]</a:t>
            </a:r>
          </a:p>
          <a:p>
            <a:pPr lvl="1" eaLnBrk="1" hangingPunct="1"/>
            <a:r>
              <a:rPr lang="en-US" sz="1400">
                <a:latin typeface="Calibri" charset="0"/>
              </a:rPr>
              <a:t>Snow Water Equivalent over Sierra Nevada Mts [monthly 2000-2010]</a:t>
            </a:r>
          </a:p>
          <a:p>
            <a:pPr lvl="1" eaLnBrk="1" hangingPunct="1"/>
            <a:r>
              <a:rPr lang="en-US" sz="1400">
                <a:latin typeface="Calibri" charset="0"/>
              </a:rPr>
              <a:t>NASA MERRA Land Surface Assimilation [daily, 1979-2011]</a:t>
            </a:r>
          </a:p>
          <a:p>
            <a:pPr lvl="1" eaLnBrk="1" hangingPunct="1"/>
            <a:r>
              <a:rPr lang="en-US" sz="1400">
                <a:latin typeface="Calibri" charset="0"/>
              </a:rPr>
              <a:t>CERES radiation – Surface and Top of the atmosphere</a:t>
            </a:r>
          </a:p>
          <a:p>
            <a:pPr lvl="1" eaLnBrk="1" hangingPunct="1"/>
            <a:r>
              <a:rPr lang="en-US" sz="1400">
                <a:latin typeface="Calibri" charset="0"/>
              </a:rPr>
              <a:t>University of Delaware precipitation and temperature analysis</a:t>
            </a:r>
          </a:p>
          <a:p>
            <a:pPr lvl="1" eaLnBrk="1" hangingPunct="1"/>
            <a:r>
              <a:rPr lang="en-US" sz="1400">
                <a:latin typeface="Calibri" charset="0"/>
              </a:rPr>
              <a:t>(Future) CloudSat atmospheric ice and liquid, Satellite-based snow (Himalayas), ISCCP cloud fraction, MERRA (water vapor, surface and pressure-level variables), Sea-level heights, Fine-scale SST, etc.</a:t>
            </a:r>
          </a:p>
          <a:p>
            <a:pPr eaLnBrk="1" hangingPunct="1"/>
            <a:r>
              <a:rPr lang="en-US" sz="1600">
                <a:latin typeface="Calibri" charset="0"/>
              </a:rPr>
              <a:t>RCMET Metrics:</a:t>
            </a:r>
          </a:p>
          <a:p>
            <a:pPr lvl="1" eaLnBrk="1" hangingPunct="1"/>
            <a:r>
              <a:rPr lang="en-US" sz="1400">
                <a:latin typeface="Calibri" charset="0"/>
              </a:rPr>
              <a:t>Bias (e.g. seasonal means or variance)</a:t>
            </a:r>
          </a:p>
          <a:p>
            <a:pPr lvl="1" eaLnBrk="1" hangingPunct="1"/>
            <a:r>
              <a:rPr lang="en-US" sz="1400">
                <a:latin typeface="Calibri" charset="0"/>
              </a:rPr>
              <a:t>RMS error (e.g. interannual variability)</a:t>
            </a:r>
          </a:p>
          <a:p>
            <a:pPr lvl="1" eaLnBrk="1" hangingPunct="1"/>
            <a:r>
              <a:rPr lang="en-US" sz="1400">
                <a:latin typeface="Calibri" charset="0"/>
              </a:rPr>
              <a:t>Anomaly Correlation  (spatial patterns of variability)</a:t>
            </a:r>
          </a:p>
          <a:p>
            <a:pPr lvl="1" eaLnBrk="1" hangingPunct="1"/>
            <a:r>
              <a:rPr lang="en-US" sz="1400">
                <a:latin typeface="Calibri" charset="0"/>
              </a:rPr>
              <a:t>PDFs (likelihoods, extremes and their changes)</a:t>
            </a:r>
          </a:p>
          <a:p>
            <a:pPr lvl="1" eaLnBrk="1" hangingPunct="1"/>
            <a:r>
              <a:rPr lang="en-US" sz="1400">
                <a:latin typeface="Calibri" charset="0"/>
              </a:rPr>
              <a:t>Taylor Plots &amp; Portrait Diagrams (overall model performance)</a:t>
            </a:r>
          </a:p>
          <a:p>
            <a:pPr lvl="1" eaLnBrk="1" hangingPunct="1"/>
            <a:r>
              <a:rPr lang="en-US" sz="1400">
                <a:latin typeface="Calibri" charset="0"/>
              </a:rPr>
              <a:t>Statistical Tests</a:t>
            </a:r>
          </a:p>
          <a:p>
            <a:pPr lvl="1" eaLnBrk="1" hangingPunct="1"/>
            <a:r>
              <a:rPr lang="en-US" sz="1400">
                <a:latin typeface="Calibri" charset="0"/>
              </a:rPr>
              <a:t>User-defined regions (e.g. water shed, desert, sea, political)</a:t>
            </a: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BE37B18D-372C-F348-8259-11616CAE7EF7}" type="slidenum">
              <a:rPr lang="en-US"/>
              <a:pPr>
                <a:defRPr/>
              </a:pPr>
              <a:t>11</a:t>
            </a:fld>
            <a:endParaRPr lang="en-US"/>
          </a:p>
        </p:txBody>
      </p:sp>
      <p:pic>
        <p:nvPicPr>
          <p:cNvPr id="7" name="Picture 6"/>
          <p:cNvPicPr>
            <a:picLocks noChangeAspect="1"/>
          </p:cNvPicPr>
          <p:nvPr/>
        </p:nvPicPr>
        <p:blipFill>
          <a:blip r:embed="rId2"/>
          <a:stretch>
            <a:fillRect/>
          </a:stretch>
        </p:blipFill>
        <p:spPr>
          <a:xfrm>
            <a:off x="566738" y="892175"/>
            <a:ext cx="1104900" cy="1149350"/>
          </a:xfrm>
          <a:prstGeom prst="rect">
            <a:avLst/>
          </a:prstGeom>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3"/>
          <a:stretch>
            <a:fillRect/>
          </a:stretch>
        </p:blipFill>
        <p:spPr>
          <a:xfrm>
            <a:off x="530225" y="3427413"/>
            <a:ext cx="1176338" cy="881062"/>
          </a:xfrm>
          <a:prstGeom prst="rect">
            <a:avLst/>
          </a:prstGeom>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566738" y="4605338"/>
            <a:ext cx="1104900" cy="1492250"/>
          </a:xfrm>
          <a:prstGeom prst="rect">
            <a:avLst/>
          </a:prstGeom>
          <a:effectLst>
            <a:outerShdw blurRad="50800" dist="38100" dir="2700000" algn="tl" rotWithShape="0">
              <a:srgbClr val="000000">
                <a:alpha val="43000"/>
              </a:srgbClr>
            </a:outerShdw>
          </a:effectLst>
        </p:spPr>
      </p:pic>
      <p:pic>
        <p:nvPicPr>
          <p:cNvPr id="21513"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338388"/>
            <a:ext cx="13239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1819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atin typeface="Calibri" charset="0"/>
              </a:rPr>
              <a:t>RCMED data model</a:t>
            </a:r>
          </a:p>
        </p:txBody>
      </p:sp>
      <p:sp>
        <p:nvSpPr>
          <p:cNvPr id="22530" name="Content Placeholder 19"/>
          <p:cNvSpPr>
            <a:spLocks noGrp="1"/>
          </p:cNvSpPr>
          <p:nvPr>
            <p:ph idx="1"/>
          </p:nvPr>
        </p:nvSpPr>
        <p:spPr/>
        <p:txBody>
          <a:bodyPr/>
          <a:lstStyle/>
          <a:p>
            <a:pPr eaLnBrk="1" hangingPunct="1"/>
            <a:endParaRPr lang="en-US">
              <a:latin typeface="Calibri" charset="0"/>
            </a:endParaRPr>
          </a:p>
          <a:p>
            <a:pPr eaLnBrk="1" hangingPunct="1"/>
            <a:endParaRPr lang="en-US">
              <a:latin typeface="Calibri" charset="0"/>
            </a:endParaRPr>
          </a:p>
          <a:p>
            <a:pPr eaLnBrk="1" hangingPunct="1"/>
            <a:endParaRPr lang="en-US">
              <a:latin typeface="Calibri" charset="0"/>
            </a:endParaRPr>
          </a:p>
          <a:p>
            <a:pPr eaLnBrk="1" hangingPunct="1"/>
            <a:endParaRPr lang="en-US">
              <a:latin typeface="Calibri" charset="0"/>
            </a:endParaRPr>
          </a:p>
          <a:p>
            <a:pPr eaLnBrk="1" hangingPunct="1"/>
            <a:r>
              <a:rPr lang="en-US">
                <a:latin typeface="Calibri" charset="0"/>
              </a:rPr>
              <a:t>Extractors </a:t>
            </a:r>
            <a:br>
              <a:rPr lang="en-US">
                <a:latin typeface="Calibri" charset="0"/>
              </a:rPr>
            </a:br>
            <a:r>
              <a:rPr lang="en-US">
                <a:latin typeface="Calibri" charset="0"/>
              </a:rPr>
              <a:t>decimate format</a:t>
            </a:r>
            <a:br>
              <a:rPr lang="en-US">
                <a:latin typeface="Calibri" charset="0"/>
              </a:rPr>
            </a:br>
            <a:r>
              <a:rPr lang="en-US">
                <a:latin typeface="Calibri" charset="0"/>
              </a:rPr>
              <a:t>and model </a:t>
            </a:r>
            <a:br>
              <a:rPr lang="en-US">
                <a:latin typeface="Calibri" charset="0"/>
              </a:rPr>
            </a:br>
            <a:r>
              <a:rPr lang="en-US">
                <a:latin typeface="Calibri" charset="0"/>
              </a:rPr>
              <a:t>heterogeneity</a:t>
            </a: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2D0DA533-AA40-0040-BFB8-75CE6BE70DB0}" type="slidenum">
              <a:rPr lang="en-US"/>
              <a:pPr>
                <a:defRPr/>
              </a:pPr>
              <a:t>12</a:t>
            </a:fld>
            <a:endParaRPr lang="en-US"/>
          </a:p>
        </p:txBody>
      </p:sp>
      <p:pic>
        <p:nvPicPr>
          <p:cNvPr id="22534" name="Picture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1417638"/>
            <a:ext cx="6911975"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20"/>
          <p:cNvSpPr>
            <a:spLocks noChangeArrowheads="1"/>
          </p:cNvSpPr>
          <p:nvPr/>
        </p:nvSpPr>
        <p:spPr bwMode="auto">
          <a:xfrm>
            <a:off x="6019800" y="1417638"/>
            <a:ext cx="34639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Font typeface="Arial" charset="0"/>
              <a:buChar char="•"/>
            </a:pPr>
            <a:r>
              <a:rPr lang="en-US" sz="2800"/>
              <a:t>And store to that</a:t>
            </a:r>
            <a:br>
              <a:rPr lang="en-US" sz="2800"/>
            </a:br>
            <a:r>
              <a:rPr lang="en-US" sz="2800"/>
              <a:t>model in MySQL </a:t>
            </a:r>
            <a:br>
              <a:rPr lang="en-US" sz="2800"/>
            </a:br>
            <a:r>
              <a:rPr lang="en-US" sz="2800"/>
              <a:t>(federated), HIVE,</a:t>
            </a:r>
            <a:br>
              <a:rPr lang="en-US" sz="2800"/>
            </a:br>
            <a:r>
              <a:rPr lang="en-US" sz="2800"/>
              <a:t>or MongoDB</a:t>
            </a:r>
          </a:p>
        </p:txBody>
      </p:sp>
    </p:spTree>
    <p:extLst>
      <p:ext uri="{BB962C8B-B14F-4D97-AF65-F5344CB8AC3E}">
        <p14:creationId xmlns:p14="http://schemas.microsoft.com/office/powerpoint/2010/main" val="27701626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858838" y="536575"/>
            <a:ext cx="7615237" cy="895350"/>
          </a:xfrm>
          <a:solidFill>
            <a:schemeClr val="bg1">
              <a:lumMod val="75000"/>
            </a:schemeClr>
          </a:solidFill>
        </p:spPr>
        <p:txBody>
          <a:bodyPr/>
          <a:lstStyle/>
          <a:p>
            <a:pPr eaLnBrk="1" hangingPunct="1">
              <a:defRPr/>
            </a:pPr>
            <a:r>
              <a:rPr lang="en-US" dirty="0" smtClean="0">
                <a:latin typeface="Calibri" charset="0"/>
              </a:rPr>
              <a:t>Cloud DB </a:t>
            </a:r>
            <a:r>
              <a:rPr lang="en-US" dirty="0" smtClean="0">
                <a:latin typeface="Calibri" charset="0"/>
              </a:rPr>
              <a:t>Evaluation</a:t>
            </a:r>
            <a:endParaRPr lang="en-US" dirty="0">
              <a:latin typeface="Calibri" charset="0"/>
            </a:endParaRP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FB80415E-8606-844B-A860-36DCCDBE02B0}" type="slidenum">
              <a:rPr lang="en-US"/>
              <a:pPr>
                <a:defRPr/>
              </a:pPr>
              <a:t>13</a:t>
            </a:fld>
            <a:endParaRPr lang="en-US"/>
          </a:p>
        </p:txBody>
      </p:sp>
      <p:pic>
        <p:nvPicPr>
          <p:cNvPr id="2355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417638"/>
            <a:ext cx="238283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5"/>
          <p:cNvSpPr txBox="1">
            <a:spLocks noChangeArrowheads="1"/>
          </p:cNvSpPr>
          <p:nvPr/>
        </p:nvSpPr>
        <p:spPr bwMode="auto">
          <a:xfrm>
            <a:off x="2984500" y="1417638"/>
            <a:ext cx="56562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rPr>
              <a:t>We started with MySQL</a:t>
            </a:r>
          </a:p>
          <a:p>
            <a:pPr eaLnBrk="1" hangingPunct="1"/>
            <a:r>
              <a:rPr lang="en-US">
                <a:latin typeface="Arial" charset="0"/>
              </a:rPr>
              <a:t>	…and then broke it at 6B data points</a:t>
            </a:r>
          </a:p>
          <a:p>
            <a:pPr eaLnBrk="1" hangingPunct="1"/>
            <a:r>
              <a:rPr lang="en-US">
                <a:latin typeface="Arial" charset="0"/>
              </a:rPr>
              <a:t>	…and then federated it, and broke it again </a:t>
            </a:r>
          </a:p>
        </p:txBody>
      </p:sp>
      <p:pic>
        <p:nvPicPr>
          <p:cNvPr id="2355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963" y="3462338"/>
            <a:ext cx="42703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Box 7"/>
          <p:cNvSpPr txBox="1">
            <a:spLocks noChangeArrowheads="1"/>
          </p:cNvSpPr>
          <p:nvPr/>
        </p:nvSpPr>
        <p:spPr bwMode="auto">
          <a:xfrm>
            <a:off x="4665663" y="2632075"/>
            <a:ext cx="40878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rPr>
              <a:t>Then we experimented with Hadoop/HIVE</a:t>
            </a:r>
          </a:p>
          <a:p>
            <a:pPr eaLnBrk="1" hangingPunct="1"/>
            <a:endParaRPr lang="en-US">
              <a:latin typeface="Arial" charset="0"/>
            </a:endParaRPr>
          </a:p>
          <a:p>
            <a:pPr eaLnBrk="1" hangingPunct="1"/>
            <a:r>
              <a:rPr lang="en-US">
                <a:latin typeface="Arial" charset="0"/>
              </a:rPr>
              <a:t>Query times scaled</a:t>
            </a:r>
            <a:br>
              <a:rPr lang="en-US">
                <a:latin typeface="Arial" charset="0"/>
              </a:rPr>
            </a:br>
            <a:r>
              <a:rPr lang="en-US">
                <a:latin typeface="Arial" charset="0"/>
              </a:rPr>
              <a:t>with the amount of nodes we</a:t>
            </a:r>
            <a:br>
              <a:rPr lang="en-US">
                <a:latin typeface="Arial" charset="0"/>
              </a:rPr>
            </a:br>
            <a:r>
              <a:rPr lang="en-US">
                <a:latin typeface="Arial" charset="0"/>
              </a:rPr>
              <a:t>added</a:t>
            </a:r>
          </a:p>
        </p:txBody>
      </p:sp>
      <p:sp>
        <p:nvSpPr>
          <p:cNvPr id="23561" name="TextBox 10"/>
          <p:cNvSpPr txBox="1">
            <a:spLocks noChangeArrowheads="1"/>
          </p:cNvSpPr>
          <p:nvPr/>
        </p:nvSpPr>
        <p:spPr bwMode="auto">
          <a:xfrm>
            <a:off x="4605338" y="4989513"/>
            <a:ext cx="31829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rPr>
              <a:t>Schema-less with geo query support</a:t>
            </a:r>
          </a:p>
        </p:txBody>
      </p:sp>
      <p:sp>
        <p:nvSpPr>
          <p:cNvPr id="23562" name="TextBox 10"/>
          <p:cNvSpPr txBox="1">
            <a:spLocks noChangeArrowheads="1"/>
          </p:cNvSpPr>
          <p:nvPr/>
        </p:nvSpPr>
        <p:spPr bwMode="auto">
          <a:xfrm>
            <a:off x="4665663" y="5894388"/>
            <a:ext cx="3219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rPr>
              <a:t>Currently Evaluating</a:t>
            </a:r>
          </a:p>
        </p:txBody>
      </p:sp>
      <p:pic>
        <p:nvPicPr>
          <p:cNvPr id="23563" name="Picture 12" descr="150px-PostGIS_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8688" y="5516563"/>
            <a:ext cx="1344612"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7650" y="4316413"/>
            <a:ext cx="37560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08808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atin typeface="Calibri" charset="0"/>
              </a:rPr>
              <a:t>DB Improvements </a:t>
            </a:r>
          </a:p>
        </p:txBody>
      </p:sp>
      <p:sp>
        <p:nvSpPr>
          <p:cNvPr id="35842" name="Content Placeholder 2"/>
          <p:cNvSpPr>
            <a:spLocks noGrp="1"/>
          </p:cNvSpPr>
          <p:nvPr>
            <p:ph idx="1"/>
          </p:nvPr>
        </p:nvSpPr>
        <p:spPr>
          <a:xfrm>
            <a:off x="457200" y="1289050"/>
            <a:ext cx="8229600" cy="4525963"/>
          </a:xfrm>
        </p:spPr>
        <p:txBody>
          <a:bodyPr/>
          <a:lstStyle/>
          <a:p>
            <a:r>
              <a:rPr lang="en-US" sz="2800">
                <a:latin typeface="Calibri" charset="0"/>
              </a:rPr>
              <a:t>Handle daily data</a:t>
            </a:r>
          </a:p>
          <a:p>
            <a:pPr lvl="1"/>
            <a:r>
              <a:rPr lang="en-US" sz="2400">
                <a:latin typeface="Calibri" charset="0"/>
              </a:rPr>
              <a:t>More voluminous, requires scalability in RCMED web service API, and also elasticity in data warehousing</a:t>
            </a:r>
          </a:p>
          <a:p>
            <a:pPr lvl="1"/>
            <a:r>
              <a:rPr lang="en-US" sz="2400">
                <a:latin typeface="Calibri" charset="0"/>
              </a:rPr>
              <a:t>Collaboration with ACCESS11 CCMODS Project (PI: Hua; Science PI Fetzer)</a:t>
            </a:r>
          </a:p>
          <a:p>
            <a:r>
              <a:rPr lang="en-US" sz="2800">
                <a:latin typeface="Calibri" charset="0"/>
              </a:rPr>
              <a:t>Easily switch between different DB backends</a:t>
            </a:r>
          </a:p>
          <a:p>
            <a:pPr lvl="1"/>
            <a:r>
              <a:rPr lang="en-US" sz="2400">
                <a:latin typeface="Calibri" charset="0"/>
              </a:rPr>
              <a:t>Improved web service to select DB </a:t>
            </a:r>
            <a:br>
              <a:rPr lang="en-US" sz="2400">
                <a:latin typeface="Calibri" charset="0"/>
              </a:rPr>
            </a:br>
            <a:r>
              <a:rPr lang="en-US" sz="2400">
                <a:latin typeface="Calibri" charset="0"/>
              </a:rPr>
              <a:t>backend and search across MySQL, HIVE,</a:t>
            </a:r>
            <a:br>
              <a:rPr lang="en-US" sz="2400">
                <a:latin typeface="Calibri" charset="0"/>
              </a:rPr>
            </a:br>
            <a:r>
              <a:rPr lang="en-US" sz="2400">
                <a:latin typeface="Calibri" charset="0"/>
              </a:rPr>
              <a:t> and PostGIS</a:t>
            </a:r>
          </a:p>
          <a:p>
            <a:r>
              <a:rPr lang="en-US" sz="2800">
                <a:latin typeface="Calibri" charset="0"/>
              </a:rPr>
              <a:t>Submitted Earth Science Informatics Paper</a:t>
            </a: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924E6041-A9F2-E746-B5BD-F0562BC5ECB6}" type="slidenum">
              <a:rPr lang="en-US" smtClean="0"/>
              <a:pPr>
                <a:defRPr/>
              </a:pPr>
              <a:t>14</a:t>
            </a:fld>
            <a:endParaRPr lang="en-US"/>
          </a:p>
        </p:txBody>
      </p:sp>
      <p:pic>
        <p:nvPicPr>
          <p:cNvPr id="3584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3867150"/>
            <a:ext cx="18034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86475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a:latin typeface="Calibri" charset="0"/>
              </a:rPr>
              <a:t>RCMED API</a:t>
            </a: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F6C56857-DA9A-1C43-AAC8-227F0842D088}" type="slidenum">
              <a:rPr lang="en-US"/>
              <a:pPr>
                <a:defRPr/>
              </a:pPr>
              <a:t>15</a:t>
            </a:fld>
            <a:endParaRPr lang="en-US"/>
          </a:p>
        </p:txBody>
      </p:sp>
      <p:pic>
        <p:nvPicPr>
          <p:cNvPr id="24581" name="Content Placeholder 7" descr="Screen shot 2010-09-08 at 2.46.42 PM.png"/>
          <p:cNvPicPr>
            <a:picLocks noGrp="1" noChangeAspect="1"/>
          </p:cNvPicPr>
          <p:nvPr>
            <p:ph idx="1"/>
          </p:nvPr>
        </p:nvPicPr>
        <p:blipFill>
          <a:blip r:embed="rId2">
            <a:extLst>
              <a:ext uri="{28A0092B-C50C-407E-A947-70E740481C1C}">
                <a14:useLocalDpi xmlns:a14="http://schemas.microsoft.com/office/drawing/2010/main" val="0"/>
              </a:ext>
            </a:extLst>
          </a:blip>
          <a:srcRect t="-112086" b="-112086"/>
          <a:stretch>
            <a:fillRect/>
          </a:stretch>
        </p:blipFill>
        <p:spPr>
          <a:xfrm>
            <a:off x="585788" y="457200"/>
            <a:ext cx="8229600" cy="4525963"/>
          </a:xfrm>
        </p:spPr>
      </p:pic>
      <p:sp>
        <p:nvSpPr>
          <p:cNvPr id="24582" name="TextBox 4"/>
          <p:cNvSpPr txBox="1">
            <a:spLocks noChangeArrowheads="1"/>
          </p:cNvSpPr>
          <p:nvPr/>
        </p:nvSpPr>
        <p:spPr bwMode="auto">
          <a:xfrm>
            <a:off x="2276475" y="3430588"/>
            <a:ext cx="45561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t>The RCMED API:</a:t>
            </a:r>
          </a:p>
          <a:p>
            <a:pPr eaLnBrk="1" hangingPunct="1"/>
            <a:r>
              <a:rPr lang="en-US"/>
              <a:t>	- Search the entire database</a:t>
            </a:r>
          </a:p>
          <a:p>
            <a:pPr eaLnBrk="1" hangingPunct="1"/>
            <a:r>
              <a:rPr lang="en-US"/>
              <a:t>       - Space/Time box</a:t>
            </a:r>
          </a:p>
          <a:p>
            <a:pPr eaLnBrk="1" hangingPunct="1"/>
            <a:r>
              <a:rPr lang="en-US"/>
              <a:t>	- Simple RESTful URL</a:t>
            </a:r>
          </a:p>
          <a:p>
            <a:pPr eaLnBrk="1" hangingPunct="1"/>
            <a:r>
              <a:rPr lang="en-US"/>
              <a:t>	- Simple ASCII result format</a:t>
            </a:r>
          </a:p>
        </p:txBody>
      </p:sp>
      <p:sp>
        <p:nvSpPr>
          <p:cNvPr id="24583" name="TextBox 4"/>
          <p:cNvSpPr txBox="1">
            <a:spLocks noChangeArrowheads="1"/>
          </p:cNvSpPr>
          <p:nvPr/>
        </p:nvSpPr>
        <p:spPr bwMode="auto">
          <a:xfrm>
            <a:off x="993775" y="5894388"/>
            <a:ext cx="7008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t>Augmenting with OPeNDAP via this project</a:t>
            </a:r>
          </a:p>
        </p:txBody>
      </p:sp>
    </p:spTree>
    <p:extLst>
      <p:ext uri="{BB962C8B-B14F-4D97-AF65-F5344CB8AC3E}">
        <p14:creationId xmlns:p14="http://schemas.microsoft.com/office/powerpoint/2010/main" val="4594419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a:latin typeface="Calibri" charset="0"/>
              </a:rPr>
              <a:t>RCMET Architecture</a:t>
            </a: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7B0E3453-A063-2E44-8424-DBAFEED285FB}" type="slidenum">
              <a:rPr lang="en-US"/>
              <a:pPr>
                <a:defRPr/>
              </a:pPr>
              <a:t>16</a:t>
            </a:fld>
            <a:endParaRPr lang="en-US"/>
          </a:p>
        </p:txBody>
      </p:sp>
      <p:pic>
        <p:nvPicPr>
          <p:cNvPr id="2560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9350" y="1222375"/>
            <a:ext cx="4016375" cy="50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5"/>
          <p:cNvSpPr txBox="1">
            <a:spLocks noChangeArrowheads="1"/>
          </p:cNvSpPr>
          <p:nvPr/>
        </p:nvSpPr>
        <p:spPr bwMode="auto">
          <a:xfrm>
            <a:off x="417513" y="1374775"/>
            <a:ext cx="4360862"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a:latin typeface="Arial" charset="0"/>
              </a:rPr>
              <a:t>Use web service from RCMED</a:t>
            </a:r>
          </a:p>
          <a:p>
            <a:pPr eaLnBrk="1" hangingPunct="1">
              <a:buFont typeface="Arial" charset="0"/>
              <a:buChar char="•"/>
            </a:pPr>
            <a:r>
              <a:rPr lang="en-US">
                <a:latin typeface="Arial" charset="0"/>
              </a:rPr>
              <a:t>Regrid onto obs or model grid</a:t>
            </a:r>
          </a:p>
          <a:p>
            <a:pPr eaLnBrk="1" hangingPunct="1">
              <a:buFont typeface="Arial" charset="0"/>
              <a:buChar char="•"/>
            </a:pPr>
            <a:r>
              <a:rPr lang="en-US">
                <a:latin typeface="Arial" charset="0"/>
              </a:rPr>
              <a:t>Seasonal, monthly or annual temporal compositing</a:t>
            </a:r>
          </a:p>
          <a:p>
            <a:pPr eaLnBrk="1" hangingPunct="1">
              <a:buFont typeface="Arial" charset="0"/>
              <a:buChar char="•"/>
            </a:pPr>
            <a:r>
              <a:rPr lang="en-US">
                <a:latin typeface="Arial" charset="0"/>
              </a:rPr>
              <a:t>Perform metric (bias, RMSE, etc.)</a:t>
            </a:r>
          </a:p>
          <a:p>
            <a:pPr eaLnBrk="1" hangingPunct="1">
              <a:buFont typeface="Arial" charset="0"/>
              <a:buChar char="•"/>
            </a:pPr>
            <a:r>
              <a:rPr lang="en-US">
                <a:latin typeface="Arial" charset="0"/>
              </a:rPr>
              <a:t>Output plot using NCAR NCL</a:t>
            </a:r>
          </a:p>
          <a:p>
            <a:pPr eaLnBrk="1" hangingPunct="1">
              <a:buFont typeface="Arial" charset="0"/>
              <a:buChar char="•"/>
            </a:pPr>
            <a:r>
              <a:rPr lang="en-US">
                <a:latin typeface="Arial" charset="0"/>
              </a:rPr>
              <a:t>Bottle Python web services</a:t>
            </a:r>
          </a:p>
          <a:p>
            <a:pPr eaLnBrk="1" hangingPunct="1">
              <a:buFont typeface="Arial" charset="0"/>
              <a:buChar char="•"/>
            </a:pPr>
            <a:r>
              <a:rPr lang="en-US">
                <a:latin typeface="Arial" charset="0"/>
              </a:rPr>
              <a:t>PHP Wizard Front End </a:t>
            </a:r>
          </a:p>
        </p:txBody>
      </p:sp>
      <p:sp>
        <p:nvSpPr>
          <p:cNvPr id="25607" name="Rectangle 1"/>
          <p:cNvSpPr>
            <a:spLocks noChangeArrowheads="1"/>
          </p:cNvSpPr>
          <p:nvPr/>
        </p:nvSpPr>
        <p:spPr bwMode="auto">
          <a:xfrm>
            <a:off x="4702175" y="4916488"/>
            <a:ext cx="993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t>Forcing data for impact assessment models</a:t>
            </a:r>
          </a:p>
        </p:txBody>
      </p:sp>
    </p:spTree>
    <p:extLst>
      <p:ext uri="{BB962C8B-B14F-4D97-AF65-F5344CB8AC3E}">
        <p14:creationId xmlns:p14="http://schemas.microsoft.com/office/powerpoint/2010/main" val="37830028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0" y="606425"/>
            <a:ext cx="9017000" cy="720725"/>
          </a:xfrm>
          <a:solidFill>
            <a:schemeClr val="bg1">
              <a:lumMod val="75000"/>
            </a:schemeClr>
          </a:solidFill>
        </p:spPr>
        <p:txBody>
          <a:bodyPr>
            <a:normAutofit fontScale="90000"/>
          </a:bodyPr>
          <a:lstStyle/>
          <a:p>
            <a:pPr eaLnBrk="1" hangingPunct="1">
              <a:defRPr/>
            </a:pPr>
            <a:r>
              <a:rPr lang="en-US" dirty="0" smtClean="0">
                <a:latin typeface="Calibri" charset="0"/>
              </a:rPr>
              <a:t>RCMET VM </a:t>
            </a:r>
            <a:r>
              <a:rPr lang="en-US" dirty="0" smtClean="0">
                <a:latin typeface="Calibri" charset="0"/>
              </a:rPr>
              <a:t>Improvements</a:t>
            </a:r>
            <a:endParaRPr lang="en-US" dirty="0">
              <a:latin typeface="Calibri" charset="0"/>
            </a:endParaRP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1A1FFF5D-1EDF-A746-9608-1E5481025224}" type="slidenum">
              <a:rPr lang="en-US"/>
              <a:pPr>
                <a:defRPr/>
              </a:pPr>
              <a:t>17</a:t>
            </a:fld>
            <a:endParaRPr lang="en-US"/>
          </a:p>
        </p:txBody>
      </p:sp>
      <p:pic>
        <p:nvPicPr>
          <p:cNvPr id="2662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1676400"/>
            <a:ext cx="6046788"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3"/>
          <p:cNvSpPr txBox="1">
            <a:spLocks noChangeArrowheads="1"/>
          </p:cNvSpPr>
          <p:nvPr/>
        </p:nvSpPr>
        <p:spPr bwMode="auto">
          <a:xfrm>
            <a:off x="217488" y="1676400"/>
            <a:ext cx="208121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buFont typeface="Arial" charset="0"/>
              <a:buChar char="•"/>
            </a:pPr>
            <a:r>
              <a:rPr lang="en-US">
                <a:latin typeface="Arial" charset="0"/>
              </a:rPr>
              <a:t>Config A</a:t>
            </a:r>
            <a:br>
              <a:rPr lang="en-US">
                <a:latin typeface="Arial" charset="0"/>
              </a:rPr>
            </a:br>
            <a:r>
              <a:rPr lang="en-US">
                <a:latin typeface="Arial" charset="0"/>
              </a:rPr>
              <a:t>Centralized RCMED</a:t>
            </a:r>
            <a:br>
              <a:rPr lang="en-US">
                <a:latin typeface="Arial" charset="0"/>
              </a:rPr>
            </a:br>
            <a:r>
              <a:rPr lang="en-US">
                <a:latin typeface="Arial" charset="0"/>
              </a:rPr>
              <a:t>VM-based RCMET</a:t>
            </a:r>
          </a:p>
          <a:p>
            <a:pPr eaLnBrk="1" hangingPunct="1">
              <a:buFont typeface="Arial" charset="0"/>
              <a:buChar char="•"/>
            </a:pPr>
            <a:endParaRPr lang="en-US">
              <a:latin typeface="Arial" charset="0"/>
            </a:endParaRPr>
          </a:p>
          <a:p>
            <a:pPr eaLnBrk="1" hangingPunct="1">
              <a:buFont typeface="Arial" charset="0"/>
              <a:buChar char="•"/>
            </a:pPr>
            <a:endParaRPr lang="en-US">
              <a:latin typeface="Arial" charset="0"/>
            </a:endParaRPr>
          </a:p>
          <a:p>
            <a:pPr eaLnBrk="1" hangingPunct="1">
              <a:buFont typeface="Arial" charset="0"/>
              <a:buChar char="•"/>
            </a:pPr>
            <a:r>
              <a:rPr lang="en-US">
                <a:latin typeface="Arial" charset="0"/>
              </a:rPr>
              <a:t>Config B</a:t>
            </a:r>
            <a:br>
              <a:rPr lang="en-US">
                <a:latin typeface="Arial" charset="0"/>
              </a:rPr>
            </a:br>
            <a:r>
              <a:rPr lang="en-US">
                <a:latin typeface="Arial" charset="0"/>
              </a:rPr>
              <a:t>Centralized RCMET and RCMED</a:t>
            </a:r>
          </a:p>
        </p:txBody>
      </p:sp>
    </p:spTree>
    <p:extLst>
      <p:ext uri="{BB962C8B-B14F-4D97-AF65-F5344CB8AC3E}">
        <p14:creationId xmlns:p14="http://schemas.microsoft.com/office/powerpoint/2010/main" val="13146488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atin typeface="Calibri" charset="0"/>
              </a:rPr>
              <a:t>Easy RCMET and Vagrant</a:t>
            </a:r>
          </a:p>
        </p:txBody>
      </p:sp>
      <p:sp>
        <p:nvSpPr>
          <p:cNvPr id="36866" name="Content Placeholder 2"/>
          <p:cNvSpPr>
            <a:spLocks noGrp="1"/>
          </p:cNvSpPr>
          <p:nvPr>
            <p:ph idx="1"/>
          </p:nvPr>
        </p:nvSpPr>
        <p:spPr>
          <a:xfrm>
            <a:off x="457200" y="1319213"/>
            <a:ext cx="3563938" cy="4525962"/>
          </a:xfrm>
        </p:spPr>
        <p:txBody>
          <a:bodyPr>
            <a:normAutofit fontScale="92500" lnSpcReduction="10000"/>
          </a:bodyPr>
          <a:lstStyle/>
          <a:p>
            <a:r>
              <a:rPr lang="en-US" sz="2800">
                <a:latin typeface="Calibri" charset="0"/>
              </a:rPr>
              <a:t>Leveraging Python Buildout system to construct “Easy RCMET”</a:t>
            </a:r>
          </a:p>
          <a:p>
            <a:pPr lvl="1"/>
            <a:r>
              <a:rPr lang="en-US" sz="2400">
                <a:latin typeface="Calibri" charset="0"/>
              </a:rPr>
              <a:t>Useful in scenario where sysadmin at local institution won’t run VM for science user</a:t>
            </a:r>
          </a:p>
          <a:p>
            <a:r>
              <a:rPr lang="en-US" sz="2800">
                <a:latin typeface="Calibri" charset="0"/>
              </a:rPr>
              <a:t>Leveraging Vagrant for automatically (de-)construct VM</a:t>
            </a: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9B3F87D9-E495-7E41-85F6-E74A7E2015AD}" type="slidenum">
              <a:rPr lang="en-US" smtClean="0"/>
              <a:pPr>
                <a:defRPr/>
              </a:pPr>
              <a:t>18</a:t>
            </a:fld>
            <a:endParaRPr lang="en-US"/>
          </a:p>
        </p:txBody>
      </p:sp>
      <p:pic>
        <p:nvPicPr>
          <p:cNvPr id="36870" name="Picture 6" descr="Screen shot 2013-02-04 at 10.21.1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1417638"/>
            <a:ext cx="5372100"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76863" y="4387850"/>
            <a:ext cx="2098675"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7963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3" descr="1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8896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r>
              <a:rPr lang="en-US" smtClean="0"/>
              <a:t>31-Mar-2013</a:t>
            </a:r>
            <a:endParaRPr lang="en-US"/>
          </a:p>
        </p:txBody>
      </p:sp>
      <p:sp>
        <p:nvSpPr>
          <p:cNvPr id="3" name="Footer Placeholder 2"/>
          <p:cNvSpPr>
            <a:spLocks noGrp="1"/>
          </p:cNvSpPr>
          <p:nvPr>
            <p:ph type="ftr" sz="quarter" idx="11"/>
          </p:nvPr>
        </p:nvSpPr>
        <p:spPr/>
        <p:txBody>
          <a:bodyPr/>
          <a:lstStyle/>
          <a:p>
            <a:pPr>
              <a:defRPr/>
            </a:pPr>
            <a:r>
              <a:rPr lang="en-US" smtClean="0"/>
              <a:t>NCAR-SEA-2013</a:t>
            </a:r>
            <a:endParaRPr lang="en-US"/>
          </a:p>
        </p:txBody>
      </p:sp>
      <p:sp>
        <p:nvSpPr>
          <p:cNvPr id="4" name="Slide Number Placeholder 3"/>
          <p:cNvSpPr>
            <a:spLocks noGrp="1"/>
          </p:cNvSpPr>
          <p:nvPr>
            <p:ph type="sldNum" sz="quarter" idx="12"/>
          </p:nvPr>
        </p:nvSpPr>
        <p:spPr/>
        <p:txBody>
          <a:bodyPr/>
          <a:lstStyle/>
          <a:p>
            <a:pPr>
              <a:defRPr/>
            </a:pPr>
            <a:fld id="{154E5827-0176-EE4C-9F0B-67A12F750793}" type="slidenum">
              <a:rPr lang="en-US" smtClean="0"/>
              <a:pPr>
                <a:defRPr/>
              </a:pPr>
              <a:t>19</a:t>
            </a:fld>
            <a:endParaRPr lang="en-US"/>
          </a:p>
        </p:txBody>
      </p:sp>
    </p:spTree>
    <p:extLst>
      <p:ext uri="{BB962C8B-B14F-4D97-AF65-F5344CB8AC3E}">
        <p14:creationId xmlns:p14="http://schemas.microsoft.com/office/powerpoint/2010/main" val="16380368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a:xfrm>
            <a:off x="533400" y="0"/>
            <a:ext cx="8229600" cy="1143000"/>
          </a:xfrm>
        </p:spPr>
        <p:txBody>
          <a:bodyPr/>
          <a:lstStyle/>
          <a:p>
            <a:pPr eaLnBrk="1" hangingPunct="1"/>
            <a:r>
              <a:rPr lang="en-US">
                <a:latin typeface="Calibri" charset="0"/>
              </a:rPr>
              <a:t>And you are?</a:t>
            </a:r>
          </a:p>
        </p:txBody>
      </p:sp>
      <p:sp>
        <p:nvSpPr>
          <p:cNvPr id="16387" name="Content Placeholder 5"/>
          <p:cNvSpPr>
            <a:spLocks noGrp="1"/>
          </p:cNvSpPr>
          <p:nvPr>
            <p:ph sz="half" idx="1"/>
          </p:nvPr>
        </p:nvSpPr>
        <p:spPr>
          <a:xfrm>
            <a:off x="1295400" y="1371600"/>
            <a:ext cx="7620000" cy="4984750"/>
          </a:xfrm>
        </p:spPr>
        <p:txBody>
          <a:bodyPr rtlCol="0">
            <a:normAutofit fontScale="92500" lnSpcReduction="20000"/>
          </a:bodyPr>
          <a:lstStyle/>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endParaRPr lang="en-US" dirty="0">
              <a:ea typeface="+mn-ea"/>
              <a:cs typeface="+mn-cs"/>
            </a:endParaRPr>
          </a:p>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endParaRPr lang="en-US" dirty="0">
              <a:ea typeface="+mn-ea"/>
              <a:cs typeface="+mn-cs"/>
            </a:endParaRPr>
          </a:p>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r>
              <a:rPr lang="en-US" dirty="0" smtClean="0">
                <a:ea typeface="+mn-ea"/>
                <a:cs typeface="+mn-cs"/>
              </a:rPr>
              <a:t>Apache Member involved in</a:t>
            </a:r>
          </a:p>
          <a:p>
            <a:pPr lvl="1" eaLnBrk="1" fontAlgn="auto" hangingPunct="1">
              <a:spcAft>
                <a:spcPts val="0"/>
              </a:spcAft>
              <a:buFont typeface="Arial"/>
              <a:buChar char="–"/>
              <a:defRPr/>
            </a:pPr>
            <a:r>
              <a:rPr lang="en-US" dirty="0" smtClean="0">
                <a:ea typeface="+mn-ea"/>
              </a:rPr>
              <a:t>OODT </a:t>
            </a:r>
            <a:r>
              <a:rPr lang="en-US" dirty="0" smtClean="0">
                <a:ea typeface="+mn-ea"/>
              </a:rPr>
              <a:t>(PMC</a:t>
            </a:r>
            <a:r>
              <a:rPr lang="en-US" dirty="0" smtClean="0">
                <a:ea typeface="+mn-ea"/>
              </a:rPr>
              <a:t>), </a:t>
            </a:r>
            <a:r>
              <a:rPr lang="en-US" dirty="0" err="1" smtClean="0">
                <a:ea typeface="+mn-ea"/>
              </a:rPr>
              <a:t>Tika</a:t>
            </a:r>
            <a:r>
              <a:rPr lang="en-US" dirty="0" smtClean="0">
                <a:ea typeface="+mn-ea"/>
              </a:rPr>
              <a:t> (PMC), </a:t>
            </a:r>
            <a:r>
              <a:rPr lang="en-US" dirty="0" err="1" smtClean="0">
                <a:ea typeface="+mn-ea"/>
              </a:rPr>
              <a:t>Nutch</a:t>
            </a:r>
            <a:r>
              <a:rPr lang="en-US" dirty="0" smtClean="0">
                <a:ea typeface="+mn-ea"/>
              </a:rPr>
              <a:t> (PMC), Incubator (PMC), SIS (PMC), Gora (PMC), </a:t>
            </a:r>
            <a:r>
              <a:rPr lang="en-US" dirty="0" err="1" smtClean="0">
                <a:ea typeface="+mn-ea"/>
              </a:rPr>
              <a:t>Airavata</a:t>
            </a:r>
            <a:r>
              <a:rPr lang="en-US" dirty="0" smtClean="0">
                <a:ea typeface="+mn-ea"/>
              </a:rPr>
              <a:t> (PMC)</a:t>
            </a:r>
          </a:p>
        </p:txBody>
      </p:sp>
      <p:sp>
        <p:nvSpPr>
          <p:cNvPr id="16388" name="Content Placeholder 6"/>
          <p:cNvSpPr>
            <a:spLocks noGrp="1"/>
          </p:cNvSpPr>
          <p:nvPr>
            <p:ph sz="half" idx="2"/>
          </p:nvPr>
        </p:nvSpPr>
        <p:spPr>
          <a:xfrm>
            <a:off x="5067300" y="1371600"/>
            <a:ext cx="4076700" cy="4191000"/>
          </a:xfrm>
        </p:spPr>
        <p:txBody>
          <a:bodyPr rtlCol="0">
            <a:normAutofit fontScale="92500" lnSpcReduction="20000"/>
          </a:bodyPr>
          <a:lstStyle/>
          <a:p>
            <a:pPr eaLnBrk="1" fontAlgn="auto" hangingPunct="1">
              <a:spcAft>
                <a:spcPts val="0"/>
              </a:spcAft>
              <a:buFont typeface="Arial"/>
              <a:buChar char="•"/>
              <a:defRPr/>
            </a:pPr>
            <a:r>
              <a:rPr lang="en-US" dirty="0" smtClean="0">
                <a:ea typeface="+mn-ea"/>
                <a:cs typeface="+mn-cs"/>
              </a:rPr>
              <a:t>Senior Computer Scientist at NASA JPL in Pasadena, CA USA</a:t>
            </a:r>
          </a:p>
          <a:p>
            <a:pPr eaLnBrk="1" fontAlgn="auto" hangingPunct="1">
              <a:spcAft>
                <a:spcPts val="0"/>
              </a:spcAft>
              <a:buFont typeface="Arial"/>
              <a:buChar char="•"/>
              <a:defRPr/>
            </a:pPr>
            <a:r>
              <a:rPr lang="en-US" dirty="0" smtClean="0">
                <a:ea typeface="+mn-ea"/>
                <a:cs typeface="+mn-cs"/>
              </a:rPr>
              <a:t>Software Architecture/Engineering Prof at Univ. of Southern California </a:t>
            </a:r>
          </a:p>
        </p:txBody>
      </p:sp>
      <p:sp>
        <p:nvSpPr>
          <p:cNvPr id="17412" name="Date Placeholder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r>
              <a:rPr lang="en-US" sz="1200" smtClean="0">
                <a:solidFill>
                  <a:srgbClr val="898989"/>
                </a:solidFill>
              </a:rPr>
              <a:t>31-Mar-2013</a:t>
            </a:r>
            <a:endParaRPr lang="en-US" sz="1200">
              <a:solidFill>
                <a:srgbClr val="898989"/>
              </a:solidFill>
            </a:endParaRPr>
          </a:p>
        </p:txBody>
      </p:sp>
      <p:sp>
        <p:nvSpPr>
          <p:cNvPr id="174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13317C44-54DB-0048-8B5A-9910A9F08E24}" type="slidenum">
              <a:rPr lang="en-US" sz="1200">
                <a:solidFill>
                  <a:srgbClr val="898989"/>
                </a:solidFill>
              </a:rPr>
              <a:pPr eaLnBrk="1" fontAlgn="base" hangingPunct="1">
                <a:spcBef>
                  <a:spcPct val="0"/>
                </a:spcBef>
                <a:spcAft>
                  <a:spcPct val="0"/>
                </a:spcAft>
              </a:pPr>
              <a:t>2</a:t>
            </a:fld>
            <a:endParaRPr lang="en-US" sz="1200">
              <a:solidFill>
                <a:srgbClr val="898989"/>
              </a:solidFill>
            </a:endParaRPr>
          </a:p>
        </p:txBody>
      </p:sp>
      <p:sp>
        <p:nvSpPr>
          <p:cNvPr id="17414" name="Footer Placeholder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r>
              <a:rPr lang="en-US" sz="1200" smtClean="0">
                <a:solidFill>
                  <a:srgbClr val="898989"/>
                </a:solidFill>
              </a:rPr>
              <a:t>NCAR-SEA-2013</a:t>
            </a:r>
            <a:endParaRPr lang="en-US" sz="1200">
              <a:solidFill>
                <a:srgbClr val="898989"/>
              </a:solidFill>
            </a:endParaRPr>
          </a:p>
        </p:txBody>
      </p:sp>
      <p:pic>
        <p:nvPicPr>
          <p:cNvPr id="174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371600"/>
            <a:ext cx="4918075"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1031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2"/>
          <p:cNvSpPr txBox="1">
            <a:spLocks noChangeArrowheads="1"/>
          </p:cNvSpPr>
          <p:nvPr/>
        </p:nvSpPr>
        <p:spPr bwMode="auto">
          <a:xfrm>
            <a:off x="0" y="1133475"/>
            <a:ext cx="25908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tx1"/>
                </a:solidFill>
                <a:latin typeface="Calibri" charset="0"/>
                <a:ea typeface="ＭＳ Ｐゴシック" charset="0"/>
                <a:cs typeface="ＭＳ Ｐゴシック" charset="0"/>
              </a:defRPr>
            </a:lvl1pPr>
            <a:lvl2pPr marL="285750" indent="-28575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tx1"/>
                </a:solidFill>
                <a:latin typeface="Calibri" charset="0"/>
                <a:ea typeface="ＭＳ Ｐゴシック" charset="0"/>
              </a:defRPr>
            </a:lvl2pPr>
            <a:lvl3pPr marL="1143000" indent="-2286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tx1"/>
                </a:solidFill>
                <a:latin typeface="Calibri" charset="0"/>
                <a:ea typeface="ＭＳ Ｐゴシック" charset="0"/>
              </a:defRPr>
            </a:lvl3pPr>
            <a:lvl4pPr marL="1600200" indent="-2286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tx1"/>
                </a:solidFill>
                <a:latin typeface="Calibri" charset="0"/>
                <a:ea typeface="ＭＳ Ｐゴシック" charset="0"/>
              </a:defRPr>
            </a:lvl4pPr>
            <a:lvl5pPr marL="2057400" indent="-228600" eaLnBrk="0" hangingPunct="0">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tx1"/>
                </a:solidFill>
                <a:latin typeface="Calibri" charset="0"/>
                <a:ea typeface="ＭＳ Ｐゴシック" charset="0"/>
              </a:defRPr>
            </a:lvl5pPr>
            <a:lvl6pPr marL="2514600" indent="-228600" eaLnBrk="0" fontAlgn="base" hangingPunct="0">
              <a:spcBef>
                <a:spcPct val="0"/>
              </a:spcBef>
              <a:spcAft>
                <a:spcPct val="0"/>
              </a:spcAft>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tx1"/>
                </a:solidFill>
                <a:latin typeface="Calibri" charset="0"/>
                <a:ea typeface="ＭＳ Ｐゴシック" charset="0"/>
              </a:defRPr>
            </a:lvl6pPr>
            <a:lvl7pPr marL="2971800" indent="-228600" eaLnBrk="0" fontAlgn="base" hangingPunct="0">
              <a:spcBef>
                <a:spcPct val="0"/>
              </a:spcBef>
              <a:spcAft>
                <a:spcPct val="0"/>
              </a:spcAft>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tx1"/>
                </a:solidFill>
                <a:latin typeface="Calibri" charset="0"/>
                <a:ea typeface="ＭＳ Ｐゴシック" charset="0"/>
              </a:defRPr>
            </a:lvl7pPr>
            <a:lvl8pPr marL="3429000" indent="-228600" eaLnBrk="0" fontAlgn="base" hangingPunct="0">
              <a:spcBef>
                <a:spcPct val="0"/>
              </a:spcBef>
              <a:spcAft>
                <a:spcPct val="0"/>
              </a:spcAft>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tx1"/>
                </a:solidFill>
                <a:latin typeface="Calibri" charset="0"/>
                <a:ea typeface="ＭＳ Ｐゴシック" charset="0"/>
              </a:defRPr>
            </a:lvl8pPr>
            <a:lvl9pPr marL="3886200" indent="-228600" eaLnBrk="0" fontAlgn="base" hangingPunct="0">
              <a:spcBef>
                <a:spcPct val="0"/>
              </a:spcBef>
              <a:spcAft>
                <a:spcPct val="0"/>
              </a:spcAft>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defRPr sz="2400">
                <a:solidFill>
                  <a:schemeClr val="tx1"/>
                </a:solidFill>
                <a:latin typeface="Calibri" charset="0"/>
                <a:ea typeface="ＭＳ Ｐゴシック" charset="0"/>
              </a:defRPr>
            </a:lvl9pPr>
          </a:lstStyle>
          <a:p>
            <a:pPr lvl="1" eaLnBrk="1" hangingPunct="1">
              <a:buFont typeface="Arial" charset="0"/>
              <a:buChar char="•"/>
            </a:pPr>
            <a:r>
              <a:rPr lang="en-GB">
                <a:solidFill>
                  <a:srgbClr val="000000"/>
                </a:solidFill>
              </a:rPr>
              <a:t>New Public Facing Web site</a:t>
            </a:r>
          </a:p>
          <a:p>
            <a:pPr lvl="1" eaLnBrk="1" hangingPunct="1">
              <a:buFont typeface="Arial" charset="0"/>
              <a:buChar char="•"/>
            </a:pPr>
            <a:endParaRPr lang="en-GB">
              <a:solidFill>
                <a:srgbClr val="000000"/>
              </a:solidFill>
            </a:endParaRPr>
          </a:p>
          <a:p>
            <a:pPr lvl="1" eaLnBrk="1" hangingPunct="1">
              <a:buFont typeface="Arial" charset="0"/>
              <a:buChar char="•"/>
            </a:pPr>
            <a:r>
              <a:rPr lang="en-GB">
                <a:solidFill>
                  <a:srgbClr val="000000"/>
                </a:solidFill>
              </a:rPr>
              <a:t>Links to Publications, data available from RCMED</a:t>
            </a:r>
          </a:p>
          <a:p>
            <a:pPr lvl="1" eaLnBrk="1" hangingPunct="1">
              <a:buFont typeface="Arial" charset="0"/>
              <a:buChar char="•"/>
            </a:pPr>
            <a:endParaRPr lang="en-GB">
              <a:solidFill>
                <a:srgbClr val="000000"/>
              </a:solidFill>
            </a:endParaRPr>
          </a:p>
          <a:p>
            <a:pPr lvl="1" eaLnBrk="1" hangingPunct="1">
              <a:buFont typeface="Arial" charset="0"/>
              <a:buChar char="•"/>
            </a:pPr>
            <a:r>
              <a:rPr lang="en-GB">
                <a:solidFill>
                  <a:srgbClr val="000000"/>
                </a:solidFill>
              </a:rPr>
              <a:t>Software/API Specifications</a:t>
            </a:r>
          </a:p>
          <a:p>
            <a:pPr lvl="1" eaLnBrk="1" hangingPunct="1">
              <a:buFont typeface="Arial" charset="0"/>
              <a:buChar char="•"/>
            </a:pPr>
            <a:endParaRPr lang="en-GB">
              <a:solidFill>
                <a:srgbClr val="000000"/>
              </a:solidFill>
            </a:endParaRPr>
          </a:p>
          <a:p>
            <a:pPr lvl="1" eaLnBrk="1" hangingPunct="1">
              <a:buFont typeface="Arial" charset="0"/>
              <a:buChar char="•"/>
            </a:pPr>
            <a:r>
              <a:rPr lang="en-GB">
                <a:solidFill>
                  <a:srgbClr val="000000"/>
                </a:solidFill>
              </a:rPr>
              <a:t>Information about Collaborators</a:t>
            </a:r>
          </a:p>
        </p:txBody>
      </p:sp>
      <p:pic>
        <p:nvPicPr>
          <p:cNvPr id="2867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5863" y="1292225"/>
            <a:ext cx="6688137"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pPr eaLnBrk="1" hangingPunct="1"/>
            <a:r>
              <a:rPr lang="en-US">
                <a:latin typeface="Calibri" charset="0"/>
              </a:rPr>
              <a:t>Our new website</a:t>
            </a:r>
          </a:p>
        </p:txBody>
      </p:sp>
      <p:sp>
        <p:nvSpPr>
          <p:cNvPr id="3" name="Date Placeholder 2"/>
          <p:cNvSpPr>
            <a:spLocks noGrp="1"/>
          </p:cNvSpPr>
          <p:nvPr>
            <p:ph type="dt" sz="quarter" idx="10"/>
          </p:nvPr>
        </p:nvSpPr>
        <p:spPr/>
        <p:txBody>
          <a:bodyPr/>
          <a:lstStyle/>
          <a:p>
            <a:pPr>
              <a:defRPr/>
            </a:pPr>
            <a:r>
              <a:rPr lang="en-US" smtClean="0"/>
              <a:t>31-Mar-2013</a:t>
            </a:r>
            <a:endParaRPr lang="en-US"/>
          </a:p>
        </p:txBody>
      </p:sp>
      <p:sp>
        <p:nvSpPr>
          <p:cNvPr id="4" name="Footer Placeholder 3"/>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A33B032C-2E59-664C-BBDD-764151CFABF0}" type="slidenum">
              <a:rPr lang="en-US"/>
              <a:pPr>
                <a:defRPr/>
              </a:pPr>
              <a:t>20</a:t>
            </a:fld>
            <a:endParaRPr lang="en-US"/>
          </a:p>
        </p:txBody>
      </p:sp>
      <p:sp>
        <p:nvSpPr>
          <p:cNvPr id="28679" name="Rectangle 6"/>
          <p:cNvSpPr>
            <a:spLocks noChangeArrowheads="1"/>
          </p:cNvSpPr>
          <p:nvPr/>
        </p:nvSpPr>
        <p:spPr bwMode="auto">
          <a:xfrm>
            <a:off x="4124325" y="5768975"/>
            <a:ext cx="41481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ts val="400"/>
              </a:spcBef>
            </a:pPr>
            <a:r>
              <a:rPr lang="en-GB" sz="2800" b="1">
                <a:solidFill>
                  <a:srgbClr val="000000"/>
                </a:solidFill>
                <a:hlinkClick r:id="rId3"/>
              </a:rPr>
              <a:t>http://rcmes.jpl.nasa.gov/</a:t>
            </a:r>
            <a:endParaRPr lang="en-GB" sz="2800" b="1">
              <a:solidFill>
                <a:srgbClr val="000000"/>
              </a:solidFill>
            </a:endParaRPr>
          </a:p>
        </p:txBody>
      </p:sp>
    </p:spTree>
    <p:extLst>
      <p:ext uri="{BB962C8B-B14F-4D97-AF65-F5344CB8AC3E}">
        <p14:creationId xmlns:p14="http://schemas.microsoft.com/office/powerpoint/2010/main" val="34693130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5"/>
          <p:cNvSpPr>
            <a:spLocks noGrp="1"/>
          </p:cNvSpPr>
          <p:nvPr>
            <p:ph type="title"/>
          </p:nvPr>
        </p:nvSpPr>
        <p:spPr/>
        <p:txBody>
          <a:bodyPr/>
          <a:lstStyle/>
          <a:p>
            <a:r>
              <a:rPr lang="en-US">
                <a:latin typeface="Calibri" charset="0"/>
              </a:rPr>
              <a:t>Interactions with partners</a:t>
            </a:r>
          </a:p>
        </p:txBody>
      </p:sp>
      <p:sp>
        <p:nvSpPr>
          <p:cNvPr id="37890" name="Content Placeholder 6"/>
          <p:cNvSpPr>
            <a:spLocks noGrp="1"/>
          </p:cNvSpPr>
          <p:nvPr>
            <p:ph idx="1"/>
          </p:nvPr>
        </p:nvSpPr>
        <p:spPr>
          <a:xfrm>
            <a:off x="457200" y="1244600"/>
            <a:ext cx="8229600" cy="4525963"/>
          </a:xfrm>
        </p:spPr>
        <p:txBody>
          <a:bodyPr>
            <a:normAutofit fontScale="92500" lnSpcReduction="10000"/>
          </a:bodyPr>
          <a:lstStyle/>
          <a:p>
            <a:r>
              <a:rPr lang="en-US" sz="2800">
                <a:latin typeface="Calibri" charset="0"/>
              </a:rPr>
              <a:t>WCRP’s CORDEX (Coordinated Regional Downscaling Experiment)</a:t>
            </a:r>
          </a:p>
          <a:p>
            <a:pPr lvl="1"/>
            <a:r>
              <a:rPr lang="en-US" sz="2400">
                <a:latin typeface="Calibri" charset="0"/>
              </a:rPr>
              <a:t>2.5 PB of data</a:t>
            </a:r>
          </a:p>
          <a:p>
            <a:pPr lvl="1"/>
            <a:r>
              <a:rPr lang="en-US" sz="2400">
                <a:latin typeface="Calibri" charset="0"/>
              </a:rPr>
              <a:t>NARCCAP is N. American contribution to this</a:t>
            </a:r>
          </a:p>
          <a:p>
            <a:pPr lvl="1"/>
            <a:r>
              <a:rPr lang="en-US" sz="2400">
                <a:latin typeface="Calibri" charset="0"/>
              </a:rPr>
              <a:t>Have initiated major interactions and collaborations including demonstrations at </a:t>
            </a:r>
            <a:r>
              <a:rPr lang="en-US" sz="2400" b="1">
                <a:latin typeface="Calibri" charset="0"/>
              </a:rPr>
              <a:t>every major CORDEX meeting </a:t>
            </a:r>
            <a:endParaRPr lang="en-US" sz="2400">
              <a:latin typeface="Calibri" charset="0"/>
            </a:endParaRPr>
          </a:p>
          <a:p>
            <a:pPr lvl="2"/>
            <a:r>
              <a:rPr lang="en-US" sz="2000">
                <a:latin typeface="Calibri" charset="0"/>
              </a:rPr>
              <a:t>Trieste Kickoff; East Asia 2011; East Asia 2012; South Asia 2012; Arctic 2012</a:t>
            </a:r>
          </a:p>
          <a:p>
            <a:r>
              <a:rPr lang="en-US" sz="2800">
                <a:latin typeface="Calibri" charset="0"/>
              </a:rPr>
              <a:t>U.S. National Climate Assessment</a:t>
            </a:r>
          </a:p>
          <a:p>
            <a:r>
              <a:rPr lang="en-US" sz="2800">
                <a:latin typeface="Calibri" charset="0"/>
              </a:rPr>
              <a:t>Earth System Grid Federation (ESGF)</a:t>
            </a:r>
          </a:p>
          <a:p>
            <a:pPr lvl="1"/>
            <a:r>
              <a:rPr lang="en-US" sz="2400">
                <a:latin typeface="Calibri" charset="0"/>
              </a:rPr>
              <a:t>Will house CORDEX outputs</a:t>
            </a:r>
          </a:p>
          <a:p>
            <a:r>
              <a:rPr lang="en-US" sz="2800">
                <a:latin typeface="Calibri" charset="0"/>
              </a:rPr>
              <a:t>Climate and Development Knowledge Network</a:t>
            </a:r>
          </a:p>
        </p:txBody>
      </p:sp>
      <p:sp>
        <p:nvSpPr>
          <p:cNvPr id="3" name="Date Placeholder 2"/>
          <p:cNvSpPr>
            <a:spLocks noGrp="1"/>
          </p:cNvSpPr>
          <p:nvPr>
            <p:ph type="dt" sz="quarter" idx="10"/>
          </p:nvPr>
        </p:nvSpPr>
        <p:spPr/>
        <p:txBody>
          <a:bodyPr/>
          <a:lstStyle/>
          <a:p>
            <a:pPr>
              <a:defRPr/>
            </a:pPr>
            <a:r>
              <a:rPr lang="en-US" smtClean="0"/>
              <a:t>31-Mar-2013</a:t>
            </a:r>
            <a:endParaRPr lang="en-US"/>
          </a:p>
        </p:txBody>
      </p:sp>
      <p:sp>
        <p:nvSpPr>
          <p:cNvPr id="4" name="Footer Placeholder 3"/>
          <p:cNvSpPr>
            <a:spLocks noGrp="1"/>
          </p:cNvSpPr>
          <p:nvPr>
            <p:ph type="ftr" sz="quarter" idx="11"/>
          </p:nvPr>
        </p:nvSpPr>
        <p:spPr/>
        <p:txBody>
          <a:bodyPr/>
          <a:lstStyle/>
          <a:p>
            <a:pPr>
              <a:defRPr/>
            </a:pPr>
            <a:r>
              <a:rPr lang="en-US" smtClean="0"/>
              <a:t>NCAR-SEA-2013</a:t>
            </a:r>
            <a:endParaRPr lang="en-US"/>
          </a:p>
        </p:txBody>
      </p:sp>
      <p:sp>
        <p:nvSpPr>
          <p:cNvPr id="5" name="Slide Number Placeholder 4"/>
          <p:cNvSpPr>
            <a:spLocks noGrp="1"/>
          </p:cNvSpPr>
          <p:nvPr>
            <p:ph type="sldNum" sz="quarter" idx="12"/>
          </p:nvPr>
        </p:nvSpPr>
        <p:spPr/>
        <p:txBody>
          <a:bodyPr/>
          <a:lstStyle/>
          <a:p>
            <a:pPr>
              <a:defRPr/>
            </a:pPr>
            <a:fld id="{E2624762-68E3-AF4A-B00C-10EBAB08F2FB}" type="slidenum">
              <a:rPr lang="en-US" smtClean="0"/>
              <a:pPr>
                <a:defRPr/>
              </a:pPr>
              <a:t>21</a:t>
            </a:fld>
            <a:endParaRPr lang="en-US"/>
          </a:p>
        </p:txBody>
      </p:sp>
    </p:spTree>
    <p:extLst>
      <p:ext uri="{BB962C8B-B14F-4D97-AF65-F5344CB8AC3E}">
        <p14:creationId xmlns:p14="http://schemas.microsoft.com/office/powerpoint/2010/main" val="11480770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7" descr="Pictur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2563813"/>
            <a:ext cx="6318250" cy="402748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698" name="Rectangle 4"/>
          <p:cNvSpPr>
            <a:spLocks noChangeArrowheads="1"/>
          </p:cNvSpPr>
          <p:nvPr/>
        </p:nvSpPr>
        <p:spPr bwMode="auto">
          <a:xfrm>
            <a:off x="274638" y="981075"/>
            <a:ext cx="87534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buFont typeface="Arial" charset="0"/>
              <a:buChar char="•"/>
            </a:pPr>
            <a:r>
              <a:rPr lang="en-US" sz="2000" b="1" u="sng"/>
              <a:t>Africa</a:t>
            </a:r>
            <a:r>
              <a:rPr lang="en-US" sz="2000"/>
              <a:t> – collaboration &amp; analysis ongoing (UCT, Rossby Ctr), funded by CDKN</a:t>
            </a:r>
          </a:p>
          <a:p>
            <a:pPr marL="171450" indent="-171450">
              <a:buFont typeface="Arial" charset="0"/>
              <a:buChar char="•"/>
            </a:pPr>
            <a:r>
              <a:rPr lang="en-US" sz="2000" b="1" u="sng"/>
              <a:t>N. America </a:t>
            </a:r>
            <a:r>
              <a:rPr lang="en-US" sz="2000"/>
              <a:t>–funded via NASA for U.S. NCA (NCAR, NARCCAP)</a:t>
            </a:r>
          </a:p>
          <a:p>
            <a:pPr marL="171450" indent="-171450">
              <a:buFont typeface="Arial" charset="0"/>
              <a:buChar char="•"/>
            </a:pPr>
            <a:r>
              <a:rPr lang="en-US" sz="2000" b="1" u="sng"/>
              <a:t>E. Asia </a:t>
            </a:r>
            <a:r>
              <a:rPr lang="en-US" sz="2000"/>
              <a:t>– exploring collaboration (KMA, APCC), participating in both workshops</a:t>
            </a:r>
          </a:p>
          <a:p>
            <a:pPr marL="171450" indent="-171450">
              <a:buFont typeface="Arial" charset="0"/>
              <a:buChar char="•"/>
            </a:pPr>
            <a:r>
              <a:rPr lang="en-US" sz="2000" b="1" u="sng"/>
              <a:t>S. Asia </a:t>
            </a:r>
            <a:r>
              <a:rPr lang="en-US" sz="2000"/>
              <a:t>– hosted Dr. Sanjay, collaboration at October mtg., IITM using RCMES</a:t>
            </a:r>
          </a:p>
          <a:p>
            <a:pPr marL="171450" indent="-171450">
              <a:buFont typeface="Arial" charset="0"/>
              <a:buChar char="•"/>
            </a:pPr>
            <a:r>
              <a:rPr lang="en-US" sz="2000" b="1" u="sng"/>
              <a:t>Arctic</a:t>
            </a:r>
            <a:r>
              <a:rPr lang="en-US" sz="2000"/>
              <a:t> – collaborating with SMHI, Rossby Ctr; hosted M. Cooke from Paul Kushner</a:t>
            </a:r>
          </a:p>
        </p:txBody>
      </p:sp>
      <p:sp>
        <p:nvSpPr>
          <p:cNvPr id="3" name="TextBox 2"/>
          <p:cNvSpPr txBox="1"/>
          <p:nvPr/>
        </p:nvSpPr>
        <p:spPr>
          <a:xfrm>
            <a:off x="2252663" y="5537200"/>
            <a:ext cx="2916237" cy="646113"/>
          </a:xfrm>
          <a:prstGeom prst="rect">
            <a:avLst/>
          </a:prstGeom>
          <a:solidFill>
            <a:schemeClr val="bg1"/>
          </a:solidFill>
          <a:ln>
            <a:solidFill>
              <a:schemeClr val="tx1"/>
            </a:solidFill>
          </a:ln>
        </p:spPr>
        <p:txBody>
          <a:bodyPr wrap="none">
            <a:spAutoFit/>
          </a:bodyPr>
          <a:lstStyle/>
          <a:p>
            <a:pPr fontAlgn="auto">
              <a:spcBef>
                <a:spcPts val="0"/>
              </a:spcBef>
              <a:spcAft>
                <a:spcPts val="0"/>
              </a:spcAft>
              <a:defRPr/>
            </a:pPr>
            <a:r>
              <a:rPr lang="en-US" dirty="0">
                <a:solidFill>
                  <a:schemeClr val="accent5">
                    <a:lumMod val="50000"/>
                  </a:schemeClr>
                </a:solidFill>
                <a:latin typeface="+mn-lt"/>
                <a:ea typeface="ＭＳ Ｐゴシック" charset="-128"/>
                <a:cs typeface="ＭＳ Ｐゴシック" charset="-128"/>
              </a:rPr>
              <a:t>Not Illustrated Here</a:t>
            </a:r>
          </a:p>
          <a:p>
            <a:pPr fontAlgn="auto">
              <a:spcBef>
                <a:spcPts val="0"/>
              </a:spcBef>
              <a:spcAft>
                <a:spcPts val="0"/>
              </a:spcAft>
              <a:defRPr/>
            </a:pPr>
            <a:r>
              <a:rPr lang="en-US" dirty="0">
                <a:solidFill>
                  <a:schemeClr val="accent5">
                    <a:lumMod val="50000"/>
                  </a:schemeClr>
                </a:solidFill>
                <a:latin typeface="+mn-lt"/>
                <a:ea typeface="ＭＳ Ｐゴシック" charset="-128"/>
                <a:cs typeface="ＭＳ Ｐゴシック" charset="-128"/>
              </a:rPr>
              <a:t>Arctic &amp; Antarctic Domains</a:t>
            </a:r>
          </a:p>
        </p:txBody>
      </p:sp>
      <p:sp>
        <p:nvSpPr>
          <p:cNvPr id="28676" name="Title 5"/>
          <p:cNvSpPr>
            <a:spLocks noGrp="1"/>
          </p:cNvSpPr>
          <p:nvPr>
            <p:ph type="title"/>
          </p:nvPr>
        </p:nvSpPr>
        <p:spPr>
          <a:xfrm>
            <a:off x="-239713" y="450850"/>
            <a:ext cx="9779001" cy="600075"/>
          </a:xfrm>
          <a:solidFill>
            <a:schemeClr val="bg1">
              <a:lumMod val="75000"/>
            </a:schemeClr>
          </a:solidFill>
        </p:spPr>
        <p:txBody>
          <a:bodyPr>
            <a:normAutofit fontScale="90000"/>
          </a:bodyPr>
          <a:lstStyle/>
          <a:p>
            <a:pPr eaLnBrk="1" hangingPunct="1">
              <a:defRPr/>
            </a:pPr>
            <a:r>
              <a:rPr lang="en-US" dirty="0">
                <a:latin typeface="Calibri" charset="0"/>
              </a:rPr>
              <a:t>Application to WCRP </a:t>
            </a:r>
            <a:r>
              <a:rPr lang="en-US" dirty="0" smtClean="0">
                <a:latin typeface="Calibri" charset="0"/>
              </a:rPr>
              <a:t>CORDEX</a:t>
            </a:r>
            <a:endParaRPr lang="en-US" dirty="0">
              <a:latin typeface="Calibri" charset="0"/>
            </a:endParaRPr>
          </a:p>
        </p:txBody>
      </p:sp>
      <p:sp>
        <p:nvSpPr>
          <p:cNvPr id="2" name="Date Placeholder 1"/>
          <p:cNvSpPr>
            <a:spLocks noGrp="1"/>
          </p:cNvSpPr>
          <p:nvPr>
            <p:ph type="dt" sz="quarter" idx="10"/>
          </p:nvPr>
        </p:nvSpPr>
        <p:spPr/>
        <p:txBody>
          <a:bodyPr/>
          <a:lstStyle/>
          <a:p>
            <a:pPr>
              <a:defRPr/>
            </a:pPr>
            <a:r>
              <a:rPr lang="en-US" smtClean="0"/>
              <a:t>31-Mar-2013</a:t>
            </a:r>
            <a:endParaRPr lang="en-US"/>
          </a:p>
        </p:txBody>
      </p:sp>
      <p:sp>
        <p:nvSpPr>
          <p:cNvPr id="4" name="Footer Placeholder 3"/>
          <p:cNvSpPr>
            <a:spLocks noGrp="1"/>
          </p:cNvSpPr>
          <p:nvPr>
            <p:ph type="ftr" sz="quarter" idx="11"/>
          </p:nvPr>
        </p:nvSpPr>
        <p:spPr/>
        <p:txBody>
          <a:bodyPr/>
          <a:lstStyle/>
          <a:p>
            <a:pPr>
              <a:defRPr/>
            </a:pPr>
            <a:r>
              <a:rPr lang="en-US" smtClean="0"/>
              <a:t>NCAR-SEA-2013</a:t>
            </a:r>
            <a:endParaRPr lang="en-US"/>
          </a:p>
        </p:txBody>
      </p:sp>
      <p:sp>
        <p:nvSpPr>
          <p:cNvPr id="5" name="Slide Number Placeholder 4"/>
          <p:cNvSpPr>
            <a:spLocks noGrp="1"/>
          </p:cNvSpPr>
          <p:nvPr>
            <p:ph type="sldNum" sz="quarter" idx="12"/>
          </p:nvPr>
        </p:nvSpPr>
        <p:spPr/>
        <p:txBody>
          <a:bodyPr/>
          <a:lstStyle/>
          <a:p>
            <a:pPr>
              <a:defRPr/>
            </a:pPr>
            <a:fld id="{A51F0F7F-C9B9-1749-B96B-A24FDD659177}" type="slidenum">
              <a:rPr lang="en-US"/>
              <a:pPr>
                <a:defRPr/>
              </a:pPr>
              <a:t>22</a:t>
            </a:fld>
            <a:endParaRPr lang="en-US"/>
          </a:p>
        </p:txBody>
      </p:sp>
    </p:spTree>
    <p:extLst>
      <p:ext uri="{BB962C8B-B14F-4D97-AF65-F5344CB8AC3E}">
        <p14:creationId xmlns:p14="http://schemas.microsoft.com/office/powerpoint/2010/main" val="26042473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4" descr="TD_spatial_cl.ai"/>
          <p:cNvPicPr>
            <a:picLocks noChangeAspect="1"/>
          </p:cNvPicPr>
          <p:nvPr/>
        </p:nvPicPr>
        <p:blipFill>
          <a:blip r:embed="rId2">
            <a:extLst>
              <a:ext uri="{28A0092B-C50C-407E-A947-70E740481C1C}">
                <a14:useLocalDpi xmlns:a14="http://schemas.microsoft.com/office/drawing/2010/main" val="0"/>
              </a:ext>
            </a:extLst>
          </a:blip>
          <a:srcRect l="14706" t="25455" r="14706" b="25455"/>
          <a:stretch>
            <a:fillRect/>
          </a:stretch>
        </p:blipFill>
        <p:spPr bwMode="auto">
          <a:xfrm>
            <a:off x="4968875" y="2251075"/>
            <a:ext cx="3873500" cy="3484563"/>
          </a:xfrm>
          <a:prstGeom prst="rect">
            <a:avLst/>
          </a:prstGeom>
          <a:solidFill>
            <a:schemeClr val="bg1"/>
          </a:solidFill>
          <a:ln w="9525">
            <a:solidFill>
              <a:srgbClr val="000000"/>
            </a:solidFill>
            <a:miter lim="800000"/>
            <a:headEnd/>
            <a:tailEnd/>
          </a:ln>
        </p:spPr>
      </p:pic>
      <p:sp>
        <p:nvSpPr>
          <p:cNvPr id="30722" name="TextBox 15"/>
          <p:cNvSpPr txBox="1">
            <a:spLocks noChangeArrowheads="1"/>
          </p:cNvSpPr>
          <p:nvPr/>
        </p:nvSpPr>
        <p:spPr bwMode="auto">
          <a:xfrm>
            <a:off x="7192963" y="2249488"/>
            <a:ext cx="1289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rPr>
              <a:t>Taylor Plot</a:t>
            </a:r>
          </a:p>
        </p:txBody>
      </p:sp>
      <p:sp>
        <p:nvSpPr>
          <p:cNvPr id="30723" name="TextBox 4"/>
          <p:cNvSpPr txBox="1">
            <a:spLocks noChangeArrowheads="1"/>
          </p:cNvSpPr>
          <p:nvPr/>
        </p:nvSpPr>
        <p:spPr bwMode="auto">
          <a:xfrm>
            <a:off x="5122863" y="1674813"/>
            <a:ext cx="3905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dirty="0">
                <a:latin typeface="Arial" charset="0"/>
              </a:rPr>
              <a:t>Kim et al. 2012a; </a:t>
            </a:r>
            <a:r>
              <a:rPr lang="en-US" sz="1800" i="1" dirty="0">
                <a:latin typeface="Arial" charset="0"/>
              </a:rPr>
              <a:t>Climate Dynamics,</a:t>
            </a:r>
            <a:r>
              <a:rPr lang="en-US" sz="1800" dirty="0">
                <a:latin typeface="Arial" charset="0"/>
              </a:rPr>
              <a:t/>
            </a:r>
            <a:br>
              <a:rPr lang="en-US" sz="1800" dirty="0">
                <a:latin typeface="Arial" charset="0"/>
              </a:rPr>
            </a:br>
            <a:r>
              <a:rPr lang="en-US" sz="1800" dirty="0" smtClean="0">
                <a:latin typeface="Arial" charset="0"/>
              </a:rPr>
              <a:t>accepted.</a:t>
            </a:r>
            <a:endParaRPr lang="en-US" sz="1800" dirty="0">
              <a:latin typeface="Arial" charset="0"/>
            </a:endParaRPr>
          </a:p>
        </p:txBody>
      </p:sp>
      <p:pic>
        <p:nvPicPr>
          <p:cNvPr id="30724" name="Picture 17" descr="mds_ref-bias_ann_avg_cl.ai"/>
          <p:cNvPicPr>
            <a:picLocks noChangeAspect="1"/>
          </p:cNvPicPr>
          <p:nvPr/>
        </p:nvPicPr>
        <p:blipFill>
          <a:blip r:embed="rId3">
            <a:extLst>
              <a:ext uri="{28A0092B-C50C-407E-A947-70E740481C1C}">
                <a14:useLocalDpi xmlns:a14="http://schemas.microsoft.com/office/drawing/2010/main" val="0"/>
              </a:ext>
            </a:extLst>
          </a:blip>
          <a:srcRect l="5882" t="21819" r="14117" b="22726"/>
          <a:stretch>
            <a:fillRect/>
          </a:stretch>
        </p:blipFill>
        <p:spPr bwMode="auto">
          <a:xfrm>
            <a:off x="-114300" y="1862138"/>
            <a:ext cx="4818063" cy="43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1"/>
          <p:cNvSpPr txBox="1">
            <a:spLocks noChangeArrowheads="1"/>
          </p:cNvSpPr>
          <p:nvPr/>
        </p:nvSpPr>
        <p:spPr bwMode="auto">
          <a:xfrm>
            <a:off x="2833688" y="5459413"/>
            <a:ext cx="706437" cy="276225"/>
          </a:xfrm>
          <a:prstGeom prst="rect">
            <a:avLst/>
          </a:prstGeom>
          <a:solidFill>
            <a:srgbClr val="FFFFFF"/>
          </a:solidFill>
          <a:ln w="9525">
            <a:solidFill>
              <a:srgbClr val="000000"/>
            </a:solidFill>
            <a:miter lim="800000"/>
            <a:headEnd/>
            <a:tailEnd/>
          </a:ln>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a:latin typeface="Arial" charset="0"/>
              </a:rPr>
              <a:t>Ens Mn</a:t>
            </a:r>
          </a:p>
        </p:txBody>
      </p:sp>
      <p:sp>
        <p:nvSpPr>
          <p:cNvPr id="30726" name="TextBox 2"/>
          <p:cNvSpPr txBox="1">
            <a:spLocks noChangeArrowheads="1"/>
          </p:cNvSpPr>
          <p:nvPr/>
        </p:nvSpPr>
        <p:spPr bwMode="auto">
          <a:xfrm>
            <a:off x="3060700" y="1828800"/>
            <a:ext cx="511175" cy="215900"/>
          </a:xfrm>
          <a:prstGeom prst="rect">
            <a:avLst/>
          </a:prstGeom>
          <a:solidFill>
            <a:srgbClr val="DCF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800">
                <a:latin typeface="Arial" charset="0"/>
              </a:rPr>
              <a:t>MODIS</a:t>
            </a:r>
          </a:p>
        </p:txBody>
      </p:sp>
      <p:cxnSp>
        <p:nvCxnSpPr>
          <p:cNvPr id="20" name="Straight Arrow Connector 19"/>
          <p:cNvCxnSpPr/>
          <p:nvPr/>
        </p:nvCxnSpPr>
        <p:spPr bwMode="auto">
          <a:xfrm rot="5400000" flipH="1" flipV="1">
            <a:off x="6600825" y="5081588"/>
            <a:ext cx="249237" cy="217488"/>
          </a:xfrm>
          <a:prstGeom prst="straightConnector1">
            <a:avLst/>
          </a:prstGeom>
          <a:ln w="9525">
            <a:solidFill>
              <a:srgbClr val="0000FF"/>
            </a:solidFill>
            <a:tailEnd type="triangle" w="lg" len="lg"/>
          </a:ln>
        </p:spPr>
        <p:style>
          <a:lnRef idx="2">
            <a:schemeClr val="accent1"/>
          </a:lnRef>
          <a:fillRef idx="0">
            <a:schemeClr val="accent1"/>
          </a:fillRef>
          <a:effectRef idx="1">
            <a:schemeClr val="accent1"/>
          </a:effectRef>
          <a:fontRef idx="minor">
            <a:schemeClr val="tx1"/>
          </a:fontRef>
        </p:style>
      </p:cxnSp>
      <p:sp>
        <p:nvSpPr>
          <p:cNvPr id="30728" name="TextBox 264"/>
          <p:cNvSpPr txBox="1">
            <a:spLocks noChangeArrowheads="1"/>
          </p:cNvSpPr>
          <p:nvPr/>
        </p:nvSpPr>
        <p:spPr bwMode="auto">
          <a:xfrm>
            <a:off x="6402388" y="5251450"/>
            <a:ext cx="409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solidFill>
                  <a:srgbClr val="0000FF"/>
                </a:solidFill>
                <a:latin typeface="Times New Roman" charset="0"/>
              </a:rPr>
              <a:t>ENS</a:t>
            </a:r>
          </a:p>
        </p:txBody>
      </p:sp>
      <p:sp>
        <p:nvSpPr>
          <p:cNvPr id="24" name="Oval 23"/>
          <p:cNvSpPr/>
          <p:nvPr/>
        </p:nvSpPr>
        <p:spPr bwMode="auto">
          <a:xfrm>
            <a:off x="7304088" y="5422900"/>
            <a:ext cx="92075" cy="920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730" name="Rectangle 5"/>
          <p:cNvSpPr>
            <a:spLocks noChangeArrowheads="1"/>
          </p:cNvSpPr>
          <p:nvPr/>
        </p:nvSpPr>
        <p:spPr bwMode="auto">
          <a:xfrm>
            <a:off x="1439863" y="1308100"/>
            <a:ext cx="6311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i="1"/>
              <a:t>Annual Cloudiness Climatology Against MODIS; 2001-2008</a:t>
            </a:r>
          </a:p>
        </p:txBody>
      </p:sp>
      <p:sp>
        <p:nvSpPr>
          <p:cNvPr id="21" name="Oval 20"/>
          <p:cNvSpPr/>
          <p:nvPr/>
        </p:nvSpPr>
        <p:spPr bwMode="auto">
          <a:xfrm flipV="1">
            <a:off x="6853238" y="4956175"/>
            <a:ext cx="101600" cy="1158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4"/>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Example application for CORDEX-Africa</a:t>
            </a:r>
          </a:p>
        </p:txBody>
      </p:sp>
      <p:sp>
        <p:nvSpPr>
          <p:cNvPr id="2" name="Date Placeholder 1"/>
          <p:cNvSpPr>
            <a:spLocks noGrp="1"/>
          </p:cNvSpPr>
          <p:nvPr>
            <p:ph type="dt" sz="quarter" idx="10"/>
          </p:nvPr>
        </p:nvSpPr>
        <p:spPr/>
        <p:txBody>
          <a:bodyPr/>
          <a:lstStyle/>
          <a:p>
            <a:pPr>
              <a:defRPr/>
            </a:pPr>
            <a:r>
              <a:rPr lang="en-US" smtClean="0"/>
              <a:t>31-Mar-2013</a:t>
            </a:r>
            <a:endParaRPr lang="en-US"/>
          </a:p>
        </p:txBody>
      </p:sp>
      <p:sp>
        <p:nvSpPr>
          <p:cNvPr id="3" name="Footer Placeholder 2"/>
          <p:cNvSpPr>
            <a:spLocks noGrp="1"/>
          </p:cNvSpPr>
          <p:nvPr>
            <p:ph type="ftr" sz="quarter" idx="11"/>
          </p:nvPr>
        </p:nvSpPr>
        <p:spPr/>
        <p:txBody>
          <a:bodyPr/>
          <a:lstStyle/>
          <a:p>
            <a:pPr>
              <a:defRPr/>
            </a:pPr>
            <a:r>
              <a:rPr lang="en-US" smtClean="0"/>
              <a:t>NCAR-SEA-2013</a:t>
            </a:r>
            <a:endParaRPr lang="en-US"/>
          </a:p>
        </p:txBody>
      </p:sp>
      <p:sp>
        <p:nvSpPr>
          <p:cNvPr id="4" name="Slide Number Placeholder 3"/>
          <p:cNvSpPr>
            <a:spLocks noGrp="1"/>
          </p:cNvSpPr>
          <p:nvPr>
            <p:ph type="sldNum" sz="quarter" idx="12"/>
          </p:nvPr>
        </p:nvSpPr>
        <p:spPr/>
        <p:txBody>
          <a:bodyPr/>
          <a:lstStyle/>
          <a:p>
            <a:pPr>
              <a:defRPr/>
            </a:pPr>
            <a:fld id="{0B2990B6-D13E-2B40-AAFD-D152045CBDFF}" type="slidenum">
              <a:rPr lang="en-US"/>
              <a:pPr>
                <a:defRPr/>
              </a:pPr>
              <a:t>23</a:t>
            </a:fld>
            <a:endParaRPr lang="en-US"/>
          </a:p>
        </p:txBody>
      </p:sp>
    </p:spTree>
    <p:extLst>
      <p:ext uri="{BB962C8B-B14F-4D97-AF65-F5344CB8AC3E}">
        <p14:creationId xmlns:p14="http://schemas.microsoft.com/office/powerpoint/2010/main" val="98941098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a:latin typeface="Calibri" charset="0"/>
              </a:rPr>
              <a:t>Demonstration: CORDEX Arctic</a:t>
            </a:r>
          </a:p>
        </p:txBody>
      </p:sp>
      <p:sp>
        <p:nvSpPr>
          <p:cNvPr id="3" name="Date Placeholder 2"/>
          <p:cNvSpPr>
            <a:spLocks noGrp="1"/>
          </p:cNvSpPr>
          <p:nvPr>
            <p:ph type="dt" sz="quarter" idx="10"/>
          </p:nvPr>
        </p:nvSpPr>
        <p:spPr/>
        <p:txBody>
          <a:bodyPr/>
          <a:lstStyle/>
          <a:p>
            <a:pPr>
              <a:defRPr/>
            </a:pPr>
            <a:r>
              <a:rPr lang="en-US" smtClean="0"/>
              <a:t>31-Mar-2013</a:t>
            </a:r>
            <a:endParaRPr lang="en-US"/>
          </a:p>
        </p:txBody>
      </p:sp>
      <p:sp>
        <p:nvSpPr>
          <p:cNvPr id="4" name="Footer Placeholder 3"/>
          <p:cNvSpPr>
            <a:spLocks noGrp="1"/>
          </p:cNvSpPr>
          <p:nvPr>
            <p:ph type="ftr" sz="quarter" idx="11"/>
          </p:nvPr>
        </p:nvSpPr>
        <p:spPr/>
        <p:txBody>
          <a:bodyPr/>
          <a:lstStyle/>
          <a:p>
            <a:pPr>
              <a:defRPr/>
            </a:pPr>
            <a:r>
              <a:rPr lang="en-US" smtClean="0"/>
              <a:t>NCAR-SEA-2013</a:t>
            </a:r>
            <a:endParaRPr lang="en-US"/>
          </a:p>
        </p:txBody>
      </p:sp>
      <p:sp>
        <p:nvSpPr>
          <p:cNvPr id="5" name="Slide Number Placeholder 4"/>
          <p:cNvSpPr>
            <a:spLocks noGrp="1"/>
          </p:cNvSpPr>
          <p:nvPr>
            <p:ph type="sldNum" sz="quarter" idx="12"/>
          </p:nvPr>
        </p:nvSpPr>
        <p:spPr/>
        <p:txBody>
          <a:bodyPr/>
          <a:lstStyle/>
          <a:p>
            <a:pPr>
              <a:defRPr/>
            </a:pPr>
            <a:fld id="{624198F1-11FB-2244-8C25-B41CE6C93BCD}" type="slidenum">
              <a:rPr lang="en-US"/>
              <a:pPr>
                <a:defRPr/>
              </a:pPr>
              <a:t>24</a:t>
            </a:fld>
            <a:endParaRPr lang="en-US"/>
          </a:p>
        </p:txBody>
      </p:sp>
      <p:pic>
        <p:nvPicPr>
          <p:cNvPr id="317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29313" y="1173163"/>
            <a:ext cx="3130550"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50" name="Group 8"/>
          <p:cNvGrpSpPr>
            <a:grpSpLocks/>
          </p:cNvGrpSpPr>
          <p:nvPr/>
        </p:nvGrpSpPr>
        <p:grpSpPr bwMode="auto">
          <a:xfrm>
            <a:off x="2974975" y="3490913"/>
            <a:ext cx="6169025" cy="2647950"/>
            <a:chOff x="188908" y="2106639"/>
            <a:chExt cx="8697854" cy="4063010"/>
          </a:xfrm>
        </p:grpSpPr>
        <p:pic>
          <p:nvPicPr>
            <p:cNvPr id="3175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909" y="3521233"/>
              <a:ext cx="8697853" cy="131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908" y="4835914"/>
              <a:ext cx="8697853" cy="133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6"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8908" y="2106639"/>
              <a:ext cx="8697853" cy="141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51" name="Rectangle 11"/>
          <p:cNvSpPr>
            <a:spLocks noChangeArrowheads="1"/>
          </p:cNvSpPr>
          <p:nvPr/>
        </p:nvSpPr>
        <p:spPr bwMode="auto">
          <a:xfrm>
            <a:off x="0" y="6127750"/>
            <a:ext cx="7070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u="sng"/>
              <a:t>ftp://ftp.cccma.ec.gc.ca/pub/yjiao/CanRCM4/</a:t>
            </a:r>
            <a:endParaRPr lang="en-US"/>
          </a:p>
        </p:txBody>
      </p:sp>
      <p:sp>
        <p:nvSpPr>
          <p:cNvPr id="31752" name="TextBox 12"/>
          <p:cNvSpPr txBox="1">
            <a:spLocks noChangeArrowheads="1"/>
          </p:cNvSpPr>
          <p:nvPr/>
        </p:nvSpPr>
        <p:spPr bwMode="auto">
          <a:xfrm>
            <a:off x="150813" y="1552575"/>
            <a:ext cx="57785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a:latin typeface="Arial" charset="0"/>
              </a:rPr>
              <a:t>Worked with Melanie Cookie/Paul Kushner (U. Toronto), Cameron Goodale, (JPL)</a:t>
            </a:r>
          </a:p>
          <a:p>
            <a:pPr eaLnBrk="1" hangingPunct="1"/>
            <a:r>
              <a:rPr lang="en-US">
                <a:latin typeface="Arial" charset="0"/>
              </a:rPr>
              <a:t>	</a:t>
            </a:r>
            <a:r>
              <a:rPr lang="en-US" u="sng">
                <a:latin typeface="Arial" charset="0"/>
              </a:rPr>
              <a:t>Compared Near-Surface Air Temperature</a:t>
            </a:r>
            <a:r>
              <a:rPr lang="en-US">
                <a:latin typeface="Arial" charset="0"/>
              </a:rPr>
              <a:t> with </a:t>
            </a:r>
            <a:r>
              <a:rPr lang="en-US" u="sng">
                <a:latin typeface="Arial" charset="0"/>
              </a:rPr>
              <a:t>ERA 2 Metre Temp</a:t>
            </a:r>
          </a:p>
        </p:txBody>
      </p:sp>
      <p:sp>
        <p:nvSpPr>
          <p:cNvPr id="13" name="Rectangle 12"/>
          <p:cNvSpPr/>
          <p:nvPr/>
        </p:nvSpPr>
        <p:spPr>
          <a:xfrm>
            <a:off x="0" y="3348038"/>
            <a:ext cx="2974975" cy="2554287"/>
          </a:xfrm>
          <a:prstGeom prst="rect">
            <a:avLst/>
          </a:prstGeom>
        </p:spPr>
        <p:txBody>
          <a:bodyPr>
            <a:spAutoFit/>
          </a:bodyPr>
          <a:lstStyle/>
          <a:p>
            <a:pPr fontAlgn="auto">
              <a:spcBef>
                <a:spcPts val="0"/>
              </a:spcBef>
              <a:spcAft>
                <a:spcPts val="0"/>
              </a:spcAft>
              <a:defRPr/>
            </a:pPr>
            <a:r>
              <a:rPr lang="en-US" sz="2000" dirty="0">
                <a:latin typeface="+mn-lt"/>
                <a:ea typeface="+mn-ea"/>
                <a:cs typeface="+mn-cs"/>
              </a:rPr>
              <a:t>Selected time range:  2008/01/01 00:00 2008/02/01 00:00</a:t>
            </a:r>
          </a:p>
          <a:p>
            <a:pPr marL="342900" indent="-342900" fontAlgn="auto">
              <a:spcBef>
                <a:spcPts val="0"/>
              </a:spcBef>
              <a:spcAft>
                <a:spcPts val="0"/>
              </a:spcAft>
              <a:buFont typeface="Arial"/>
              <a:buChar char="•"/>
              <a:defRPr/>
            </a:pPr>
            <a:r>
              <a:rPr lang="en-US" sz="2000" dirty="0">
                <a:latin typeface="+mn-lt"/>
                <a:ea typeface="+mn-ea"/>
                <a:cs typeface="+mn-cs"/>
              </a:rPr>
              <a:t>Use Model grid</a:t>
            </a:r>
          </a:p>
          <a:p>
            <a:pPr marL="342900" indent="-342900" fontAlgn="auto">
              <a:spcBef>
                <a:spcPts val="0"/>
              </a:spcBef>
              <a:spcAft>
                <a:spcPts val="0"/>
              </a:spcAft>
              <a:buFont typeface="Arial"/>
              <a:buChar char="•"/>
              <a:defRPr/>
            </a:pPr>
            <a:r>
              <a:rPr lang="en-US" sz="2000" dirty="0">
                <a:latin typeface="+mn-lt"/>
                <a:ea typeface="+mn-ea"/>
                <a:cs typeface="+mn-cs"/>
              </a:rPr>
              <a:t>Calculate time mean for full period.</a:t>
            </a:r>
          </a:p>
          <a:p>
            <a:pPr marL="342900" indent="-342900" fontAlgn="auto">
              <a:spcBef>
                <a:spcPts val="0"/>
              </a:spcBef>
              <a:spcAft>
                <a:spcPts val="0"/>
              </a:spcAft>
              <a:buFont typeface="Arial"/>
              <a:buChar char="•"/>
              <a:defRPr/>
            </a:pPr>
            <a:r>
              <a:rPr lang="en-US" sz="2000" dirty="0">
                <a:latin typeface="+mn-lt"/>
                <a:ea typeface="+mn-ea"/>
                <a:cs typeface="+mn-cs"/>
              </a:rPr>
              <a:t>Bias: mean bias across full time range</a:t>
            </a:r>
          </a:p>
        </p:txBody>
      </p:sp>
    </p:spTree>
    <p:extLst>
      <p:ext uri="{BB962C8B-B14F-4D97-AF65-F5344CB8AC3E}">
        <p14:creationId xmlns:p14="http://schemas.microsoft.com/office/powerpoint/2010/main" val="276044129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4"/>
          <p:cNvSpPr txBox="1">
            <a:spLocks noChangeArrowheads="1"/>
          </p:cNvSpPr>
          <p:nvPr/>
        </p:nvSpPr>
        <p:spPr bwMode="auto">
          <a:xfrm>
            <a:off x="5443538" y="1012825"/>
            <a:ext cx="3700462"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000">
                <a:cs typeface="Calibri" charset="0"/>
              </a:rPr>
              <a:t>NARCCAP is the North America Regional Climate Change Assessment Program (PI: L. Mearns, NCAR).</a:t>
            </a:r>
          </a:p>
          <a:p>
            <a:pPr eaLnBrk="1" hangingPunct="1"/>
            <a:endParaRPr lang="en-US" sz="2000">
              <a:cs typeface="Calibri" charset="0"/>
            </a:endParaRPr>
          </a:p>
          <a:p>
            <a:pPr eaLnBrk="1" hangingPunct="1"/>
            <a:r>
              <a:rPr lang="en-US" sz="2000">
                <a:cs typeface="Calibri" charset="0"/>
              </a:rPr>
              <a:t>Several RCMs downscaling future climate change projections from GCMs.</a:t>
            </a:r>
          </a:p>
          <a:p>
            <a:pPr eaLnBrk="1" hangingPunct="1"/>
            <a:endParaRPr lang="en-US" sz="2000">
              <a:cs typeface="Calibri" charset="0"/>
            </a:endParaRPr>
          </a:p>
          <a:p>
            <a:pPr eaLnBrk="1" hangingPunct="1"/>
            <a:r>
              <a:rPr lang="en-US" sz="2000">
                <a:cs typeface="Calibri" charset="0"/>
              </a:rPr>
              <a:t>RCM performance needs to be characterized against observations using present-day simulations.</a:t>
            </a:r>
          </a:p>
          <a:p>
            <a:pPr eaLnBrk="1" hangingPunct="1"/>
            <a:endParaRPr lang="en-US" sz="2000">
              <a:cs typeface="Calibri" charset="0"/>
            </a:endParaRPr>
          </a:p>
          <a:p>
            <a:pPr eaLnBrk="1" hangingPunct="1"/>
            <a:r>
              <a:rPr lang="en-US" sz="2000">
                <a:cs typeface="Calibri" charset="0"/>
              </a:rPr>
              <a:t>NARRCAP is the U.S./N.A.  contribution to CORDEX.</a:t>
            </a:r>
          </a:p>
        </p:txBody>
      </p:sp>
      <p:grpSp>
        <p:nvGrpSpPr>
          <p:cNvPr id="38914" name="Group 6"/>
          <p:cNvGrpSpPr>
            <a:grpSpLocks/>
          </p:cNvGrpSpPr>
          <p:nvPr/>
        </p:nvGrpSpPr>
        <p:grpSpPr bwMode="auto">
          <a:xfrm>
            <a:off x="569913" y="1000125"/>
            <a:ext cx="4683125" cy="5638800"/>
            <a:chOff x="0" y="0"/>
            <a:chExt cx="3797935" cy="4314190"/>
          </a:xfrm>
        </p:grpSpPr>
        <p:pic>
          <p:nvPicPr>
            <p:cNvPr id="38919" name="Picture 8" descr="banner.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771900" cy="406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920" name="Picture 9" descr="pairmod.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43200"/>
              <a:ext cx="1698625" cy="15608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921" name="Picture 10" descr="gcmmod.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714500"/>
              <a:ext cx="2400300" cy="98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922" name="Picture 11" descr="regmod.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57200"/>
              <a:ext cx="2400300" cy="125285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923" name="Picture 12" descr="compmod2.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457200"/>
              <a:ext cx="1362075" cy="385699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924" name="Picture 13" descr="sponsors.tif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86100" y="2743200"/>
              <a:ext cx="711835" cy="1371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38915" name="Title 3"/>
          <p:cNvSpPr>
            <a:spLocks noGrp="1"/>
          </p:cNvSpPr>
          <p:nvPr>
            <p:ph type="title"/>
          </p:nvPr>
        </p:nvSpPr>
        <p:spPr>
          <a:xfrm>
            <a:off x="457200" y="-22225"/>
            <a:ext cx="8229600" cy="1143000"/>
          </a:xfrm>
        </p:spPr>
        <p:txBody>
          <a:bodyPr/>
          <a:lstStyle/>
          <a:p>
            <a:r>
              <a:rPr lang="en-US">
                <a:latin typeface="Calibri" charset="0"/>
              </a:rPr>
              <a:t>NARCCAP</a:t>
            </a:r>
          </a:p>
        </p:txBody>
      </p:sp>
      <p:sp>
        <p:nvSpPr>
          <p:cNvPr id="16" name="Date Placeholder 15"/>
          <p:cNvSpPr>
            <a:spLocks noGrp="1"/>
          </p:cNvSpPr>
          <p:nvPr>
            <p:ph type="dt" sz="quarter" idx="10"/>
          </p:nvPr>
        </p:nvSpPr>
        <p:spPr/>
        <p:txBody>
          <a:bodyPr/>
          <a:lstStyle/>
          <a:p>
            <a:pPr>
              <a:defRPr/>
            </a:pPr>
            <a:r>
              <a:rPr lang="en-US" smtClean="0"/>
              <a:t>31-Mar-2013</a:t>
            </a:r>
            <a:endParaRPr lang="en-US"/>
          </a:p>
        </p:txBody>
      </p:sp>
      <p:sp>
        <p:nvSpPr>
          <p:cNvPr id="17" name="Footer Placeholder 16"/>
          <p:cNvSpPr>
            <a:spLocks noGrp="1"/>
          </p:cNvSpPr>
          <p:nvPr>
            <p:ph type="ftr" sz="quarter" idx="11"/>
          </p:nvPr>
        </p:nvSpPr>
        <p:spPr/>
        <p:txBody>
          <a:bodyPr/>
          <a:lstStyle/>
          <a:p>
            <a:pPr>
              <a:defRPr/>
            </a:pPr>
            <a:r>
              <a:rPr lang="en-US" smtClean="0"/>
              <a:t>NCAR-SEA-2013</a:t>
            </a:r>
            <a:endParaRPr lang="en-US"/>
          </a:p>
        </p:txBody>
      </p:sp>
      <p:sp>
        <p:nvSpPr>
          <p:cNvPr id="18" name="Slide Number Placeholder 17"/>
          <p:cNvSpPr>
            <a:spLocks noGrp="1"/>
          </p:cNvSpPr>
          <p:nvPr>
            <p:ph type="sldNum" sz="quarter" idx="12"/>
          </p:nvPr>
        </p:nvSpPr>
        <p:spPr/>
        <p:txBody>
          <a:bodyPr/>
          <a:lstStyle/>
          <a:p>
            <a:pPr>
              <a:defRPr/>
            </a:pPr>
            <a:fld id="{52A170B6-9D4E-144A-9FEB-84273E4F29D5}" type="slidenum">
              <a:rPr lang="en-US" smtClean="0"/>
              <a:pPr>
                <a:defRPr/>
              </a:pPr>
              <a:t>25</a:t>
            </a:fld>
            <a:endParaRPr lang="en-US"/>
          </a:p>
        </p:txBody>
      </p:sp>
    </p:spTree>
    <p:extLst>
      <p:ext uri="{BB962C8B-B14F-4D97-AF65-F5344CB8AC3E}">
        <p14:creationId xmlns:p14="http://schemas.microsoft.com/office/powerpoint/2010/main" val="14989179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50" y="109538"/>
            <a:ext cx="6362700" cy="488950"/>
          </a:xfrm>
          <a:solidFill>
            <a:schemeClr val="bg1">
              <a:lumMod val="75000"/>
            </a:schemeClr>
          </a:solidFill>
        </p:spPr>
        <p:txBody>
          <a:bodyPr>
            <a:noAutofit/>
          </a:bodyPr>
          <a:lstStyle/>
          <a:p>
            <a:pPr>
              <a:defRPr/>
            </a:pPr>
            <a:r>
              <a:rPr lang="en-US" sz="2000" dirty="0" smtClean="0"/>
              <a:t>NARCCAP Multi-decadal Hindcast Evaluation Results Limited/</a:t>
            </a:r>
            <a:r>
              <a:rPr lang="en-US" sz="2000" dirty="0" smtClean="0"/>
              <a:t>Preliminary</a:t>
            </a:r>
            <a:endParaRPr lang="en-US" sz="2000" dirty="0"/>
          </a:p>
        </p:txBody>
      </p:sp>
      <p:sp>
        <p:nvSpPr>
          <p:cNvPr id="6" name="Content Placeholder 2"/>
          <p:cNvSpPr txBox="1">
            <a:spLocks/>
          </p:cNvSpPr>
          <p:nvPr/>
        </p:nvSpPr>
        <p:spPr>
          <a:xfrm>
            <a:off x="4078288" y="901700"/>
            <a:ext cx="4840287" cy="402431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400" dirty="0" smtClean="0">
                <a:solidFill>
                  <a:srgbClr val="000000"/>
                </a:solidFill>
                <a:latin typeface="Calibri"/>
                <a:cs typeface="Calibri"/>
              </a:rPr>
              <a:t>The monthly-mean time series of the daily-mean </a:t>
            </a:r>
            <a:r>
              <a:rPr lang="en-US" sz="1400" b="1" dirty="0" smtClean="0">
                <a:solidFill>
                  <a:srgbClr val="000000"/>
                </a:solidFill>
                <a:latin typeface="Calibri"/>
                <a:cs typeface="Calibri"/>
              </a:rPr>
              <a:t>surface air temperatures and precipitation</a:t>
            </a:r>
            <a:r>
              <a:rPr lang="en-US" sz="1400" dirty="0" smtClean="0">
                <a:solidFill>
                  <a:srgbClr val="000000"/>
                </a:solidFill>
                <a:latin typeface="Calibri"/>
                <a:cs typeface="Calibri"/>
              </a:rPr>
              <a:t> over the conterminous US region from </a:t>
            </a:r>
            <a:r>
              <a:rPr lang="en-US" sz="1400" b="1" dirty="0" smtClean="0">
                <a:solidFill>
                  <a:srgbClr val="000000"/>
                </a:solidFill>
                <a:latin typeface="Calibri"/>
                <a:cs typeface="Calibri"/>
              </a:rPr>
              <a:t>five </a:t>
            </a:r>
            <a:r>
              <a:rPr lang="en-US" sz="1400" b="1" dirty="0" err="1" smtClean="0">
                <a:solidFill>
                  <a:srgbClr val="000000"/>
                </a:solidFill>
                <a:latin typeface="Calibri"/>
                <a:cs typeface="Calibri"/>
              </a:rPr>
              <a:t>RCMs</a:t>
            </a:r>
            <a:r>
              <a:rPr lang="en-US" sz="1400" b="1" dirty="0" smtClean="0">
                <a:solidFill>
                  <a:srgbClr val="000000"/>
                </a:solidFill>
                <a:latin typeface="Calibri"/>
                <a:cs typeface="Calibri"/>
              </a:rPr>
              <a:t> </a:t>
            </a:r>
            <a:r>
              <a:rPr lang="en-US" sz="1400" dirty="0" smtClean="0">
                <a:solidFill>
                  <a:srgbClr val="000000"/>
                </a:solidFill>
                <a:latin typeface="Calibri"/>
                <a:cs typeface="Calibri"/>
              </a:rPr>
              <a:t>(Table 1) that have participated in the </a:t>
            </a:r>
            <a:r>
              <a:rPr lang="en-US" sz="1400" b="1" dirty="0" smtClean="0">
                <a:solidFill>
                  <a:srgbClr val="000000"/>
                </a:solidFill>
                <a:latin typeface="Calibri"/>
                <a:cs typeface="Calibri"/>
              </a:rPr>
              <a:t>NARCCAP hindcast experiment </a:t>
            </a:r>
            <a:r>
              <a:rPr lang="en-US" sz="1400" dirty="0" smtClean="0">
                <a:solidFill>
                  <a:srgbClr val="000000"/>
                </a:solidFill>
                <a:latin typeface="Calibri"/>
                <a:cs typeface="Calibri"/>
              </a:rPr>
              <a:t>have been evaluated against the CRU data for the 24-year period 1980-2003.</a:t>
            </a:r>
          </a:p>
          <a:p>
            <a:pPr>
              <a:defRPr/>
            </a:pPr>
            <a:r>
              <a:rPr lang="en-US" sz="1400" dirty="0" smtClean="0">
                <a:solidFill>
                  <a:srgbClr val="000000"/>
                </a:solidFill>
                <a:latin typeface="Calibri"/>
                <a:cs typeface="Calibri"/>
              </a:rPr>
              <a:t>The RCM simulations, mostly at 50km horizontal resolutions, are interpolated onto a common grid nest of 0.5-deg horizontal resolution for analysis, evaluation, and inter-comparison (Figure).</a:t>
            </a:r>
          </a:p>
          <a:p>
            <a:pPr>
              <a:defRPr/>
            </a:pPr>
            <a:r>
              <a:rPr lang="en-US" sz="1400" dirty="0" smtClean="0">
                <a:solidFill>
                  <a:srgbClr val="000000"/>
                </a:solidFill>
                <a:latin typeface="Calibri"/>
                <a:cs typeface="Calibri"/>
              </a:rPr>
              <a:t>Fourteen sub-regions (as depicted in the figures and table) are selected for closer examinations of model performances in various regions of interests (Table 2).</a:t>
            </a:r>
          </a:p>
          <a:p>
            <a:pPr>
              <a:defRPr/>
            </a:pPr>
            <a:r>
              <a:rPr lang="en-US" sz="1400" dirty="0" smtClean="0">
                <a:solidFill>
                  <a:srgbClr val="000000"/>
                </a:solidFill>
                <a:latin typeface="Calibri"/>
                <a:cs typeface="Calibri"/>
              </a:rPr>
              <a:t>Kim, J., D.E. </a:t>
            </a:r>
            <a:r>
              <a:rPr lang="en-US" sz="1400" dirty="0" err="1" smtClean="0">
                <a:solidFill>
                  <a:srgbClr val="000000"/>
                </a:solidFill>
                <a:latin typeface="Calibri"/>
                <a:cs typeface="Calibri"/>
              </a:rPr>
              <a:t>Waliser</a:t>
            </a:r>
            <a:r>
              <a:rPr lang="en-US" sz="1400" dirty="0" smtClean="0">
                <a:solidFill>
                  <a:srgbClr val="000000"/>
                </a:solidFill>
                <a:latin typeface="Calibri"/>
                <a:cs typeface="Calibri"/>
              </a:rPr>
              <a:t>, C.A. </a:t>
            </a:r>
            <a:r>
              <a:rPr lang="en-US" sz="1400" dirty="0" err="1" smtClean="0">
                <a:solidFill>
                  <a:srgbClr val="000000"/>
                </a:solidFill>
                <a:latin typeface="Calibri"/>
                <a:cs typeface="Calibri"/>
              </a:rPr>
              <a:t>Mattmann</a:t>
            </a:r>
            <a:r>
              <a:rPr lang="en-US" sz="1400" dirty="0" smtClean="0">
                <a:solidFill>
                  <a:srgbClr val="000000"/>
                </a:solidFill>
                <a:latin typeface="Calibri"/>
                <a:cs typeface="Calibri"/>
              </a:rPr>
              <a:t>, L.O. </a:t>
            </a:r>
            <a:r>
              <a:rPr lang="en-US" sz="1400" dirty="0" err="1" smtClean="0">
                <a:solidFill>
                  <a:srgbClr val="000000"/>
                </a:solidFill>
                <a:latin typeface="Calibri"/>
                <a:cs typeface="Calibri"/>
              </a:rPr>
              <a:t>Mearns</a:t>
            </a:r>
            <a:r>
              <a:rPr lang="en-US" sz="1400" dirty="0" smtClean="0">
                <a:solidFill>
                  <a:srgbClr val="000000"/>
                </a:solidFill>
                <a:latin typeface="Calibri"/>
                <a:cs typeface="Calibri"/>
              </a:rPr>
              <a:t>, C.E. </a:t>
            </a:r>
            <a:r>
              <a:rPr lang="en-US" sz="1400" dirty="0" err="1" smtClean="0">
                <a:solidFill>
                  <a:srgbClr val="000000"/>
                </a:solidFill>
                <a:latin typeface="Calibri"/>
                <a:cs typeface="Calibri"/>
              </a:rPr>
              <a:t>Goodale</a:t>
            </a:r>
            <a:r>
              <a:rPr lang="en-US" sz="1400" dirty="0" smtClean="0">
                <a:solidFill>
                  <a:srgbClr val="000000"/>
                </a:solidFill>
                <a:latin typeface="Calibri"/>
                <a:cs typeface="Calibri"/>
              </a:rPr>
              <a:t>, A.F. Hart, D.J. Crichton, and S. McGinnis, 2012: Evaluations of the surface air temperature, precipitation, and insolation over the conterminous U.S. in the NARCCAP multi-RCM hindcast experiments using RCMES. J. Climate, </a:t>
            </a:r>
            <a:r>
              <a:rPr lang="en-US" sz="1400" b="1" dirty="0" smtClean="0">
                <a:solidFill>
                  <a:srgbClr val="000000"/>
                </a:solidFill>
                <a:latin typeface="Calibri"/>
                <a:cs typeface="Calibri"/>
              </a:rPr>
              <a:t>Accepted!</a:t>
            </a:r>
            <a:r>
              <a:rPr lang="en-US" sz="1400" dirty="0" smtClean="0">
                <a:solidFill>
                  <a:srgbClr val="000000"/>
                </a:solidFill>
                <a:latin typeface="Calibri"/>
                <a:cs typeface="Calibri"/>
              </a:rPr>
              <a:t>.</a:t>
            </a:r>
          </a:p>
          <a:p>
            <a:pPr>
              <a:defRPr/>
            </a:pPr>
            <a:endParaRPr lang="en-US" sz="1400" dirty="0" smtClean="0">
              <a:solidFill>
                <a:srgbClr val="000000"/>
              </a:solidFill>
              <a:latin typeface="Calibri"/>
              <a:cs typeface="Calibri"/>
            </a:endParaRPr>
          </a:p>
        </p:txBody>
      </p:sp>
      <p:grpSp>
        <p:nvGrpSpPr>
          <p:cNvPr id="39939" name="Group 12"/>
          <p:cNvGrpSpPr>
            <a:grpSpLocks/>
          </p:cNvGrpSpPr>
          <p:nvPr/>
        </p:nvGrpSpPr>
        <p:grpSpPr bwMode="auto">
          <a:xfrm>
            <a:off x="331788" y="598488"/>
            <a:ext cx="3554412" cy="1809750"/>
            <a:chOff x="332154" y="429494"/>
            <a:chExt cx="3554103" cy="1809315"/>
          </a:xfrm>
        </p:grpSpPr>
        <p:pic>
          <p:nvPicPr>
            <p:cNvPr id="40010" name="Picture 4" descr="zs14rgnCntUS.ai"/>
            <p:cNvPicPr>
              <a:picLocks noChangeAspect="1"/>
            </p:cNvPicPr>
            <p:nvPr/>
          </p:nvPicPr>
          <p:blipFill>
            <a:blip r:embed="rId2">
              <a:extLst>
                <a:ext uri="{28A0092B-C50C-407E-A947-70E740481C1C}">
                  <a14:useLocalDpi xmlns:a14="http://schemas.microsoft.com/office/drawing/2010/main" val="0"/>
                </a:ext>
              </a:extLst>
            </a:blip>
            <a:srcRect l="17647" t="39091" r="17647" b="39091"/>
            <a:stretch>
              <a:fillRect/>
            </a:stretch>
          </p:blipFill>
          <p:spPr bwMode="auto">
            <a:xfrm>
              <a:off x="457200" y="742461"/>
              <a:ext cx="3429057" cy="149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1" name="TextBox 6"/>
            <p:cNvSpPr txBox="1">
              <a:spLocks noChangeArrowheads="1"/>
            </p:cNvSpPr>
            <p:nvPr/>
          </p:nvSpPr>
          <p:spPr bwMode="auto">
            <a:xfrm>
              <a:off x="332154" y="429494"/>
              <a:ext cx="35541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solidFill>
                    <a:srgbClr val="000000"/>
                  </a:solidFill>
                  <a:latin typeface="Century Gothic" charset="0"/>
                  <a:cs typeface="Century Gothic" charset="0"/>
                </a:rPr>
                <a:t>Figure. The conterminous US domain. The boxes indicate the locations of the 14 subregions. </a:t>
              </a:r>
            </a:p>
          </p:txBody>
        </p:sp>
      </p:grpSp>
      <p:graphicFrame>
        <p:nvGraphicFramePr>
          <p:cNvPr id="8" name="Table 7"/>
          <p:cNvGraphicFramePr>
            <a:graphicFrameLocks noGrp="1"/>
          </p:cNvGraphicFramePr>
          <p:nvPr/>
        </p:nvGraphicFramePr>
        <p:xfrm>
          <a:off x="5129213" y="4741863"/>
          <a:ext cx="3429000" cy="1909761"/>
        </p:xfrm>
        <a:graphic>
          <a:graphicData uri="http://schemas.openxmlformats.org/drawingml/2006/table">
            <a:tbl>
              <a:tblPr firstRow="1" bandRow="1">
                <a:tableStyleId>{5C22544A-7EE6-4342-B048-85BDC9FD1C3A}</a:tableStyleId>
              </a:tblPr>
              <a:tblGrid>
                <a:gridCol w="743127"/>
                <a:gridCol w="2685873"/>
              </a:tblGrid>
              <a:tr h="272823">
                <a:tc>
                  <a:txBody>
                    <a:bodyPr/>
                    <a:lstStyle/>
                    <a:p>
                      <a:pPr marL="0" marR="0" algn="ctr">
                        <a:spcBef>
                          <a:spcPts val="0"/>
                        </a:spcBef>
                        <a:spcAft>
                          <a:spcPts val="0"/>
                        </a:spcAft>
                      </a:pPr>
                      <a:r>
                        <a:rPr lang="en-US" sz="900" dirty="0">
                          <a:effectLst/>
                          <a:latin typeface="Century Gothic"/>
                          <a:ea typeface="ＭＳ 明朝"/>
                          <a:cs typeface="Times New Roman"/>
                        </a:rPr>
                        <a:t>Model ID</a:t>
                      </a:r>
                      <a:endParaRPr lang="en-US" sz="900" dirty="0">
                        <a:effectLst/>
                        <a:latin typeface="Cambria"/>
                        <a:ea typeface="ＭＳ 明朝"/>
                        <a:cs typeface="Times New Roman"/>
                      </a:endParaRPr>
                    </a:p>
                  </a:txBody>
                  <a:tcPr marL="68579" marR="68579" marT="0" marB="0"/>
                </a:tc>
                <a:tc>
                  <a:txBody>
                    <a:bodyPr/>
                    <a:lstStyle/>
                    <a:p>
                      <a:pPr marL="0" marR="0" algn="ctr">
                        <a:spcBef>
                          <a:spcPts val="0"/>
                        </a:spcBef>
                        <a:spcAft>
                          <a:spcPts val="0"/>
                        </a:spcAft>
                      </a:pPr>
                      <a:r>
                        <a:rPr lang="en-US" sz="900">
                          <a:effectLst/>
                          <a:latin typeface="Century Gothic"/>
                          <a:ea typeface="ＭＳ 明朝"/>
                          <a:cs typeface="Times New Roman"/>
                        </a:rPr>
                        <a:t>Model Name</a:t>
                      </a:r>
                      <a:endParaRPr lang="en-US" sz="900">
                        <a:effectLst/>
                        <a:latin typeface="Cambria"/>
                        <a:ea typeface="ＭＳ 明朝"/>
                        <a:cs typeface="Times New Roman"/>
                      </a:endParaRPr>
                    </a:p>
                  </a:txBody>
                  <a:tcPr marL="68579" marR="68579" marT="0" marB="0"/>
                </a:tc>
              </a:tr>
              <a:tr h="272823">
                <a:tc>
                  <a:txBody>
                    <a:bodyPr/>
                    <a:lstStyle/>
                    <a:p>
                      <a:pPr marL="0" marR="0" algn="ctr">
                        <a:spcBef>
                          <a:spcPts val="0"/>
                        </a:spcBef>
                        <a:spcAft>
                          <a:spcPts val="0"/>
                        </a:spcAft>
                      </a:pPr>
                      <a:r>
                        <a:rPr lang="en-US" sz="900" dirty="0">
                          <a:effectLst/>
                          <a:latin typeface="Century Gothic"/>
                          <a:ea typeface="ＭＳ 明朝"/>
                          <a:cs typeface="Times New Roman"/>
                        </a:rPr>
                        <a:t>M01</a:t>
                      </a:r>
                      <a:endParaRPr lang="en-US" sz="900" dirty="0">
                        <a:effectLst/>
                        <a:latin typeface="Cambria"/>
                        <a:ea typeface="ＭＳ 明朝"/>
                        <a:cs typeface="Times New Roman"/>
                      </a:endParaRPr>
                    </a:p>
                  </a:txBody>
                  <a:tcPr marL="68579" marR="68579" marT="0" marB="0"/>
                </a:tc>
                <a:tc>
                  <a:txBody>
                    <a:bodyPr/>
                    <a:lstStyle/>
                    <a:p>
                      <a:pPr marL="0" marR="0">
                        <a:spcBef>
                          <a:spcPts val="0"/>
                        </a:spcBef>
                        <a:spcAft>
                          <a:spcPts val="0"/>
                        </a:spcAft>
                      </a:pPr>
                      <a:r>
                        <a:rPr lang="en-US" sz="900" dirty="0">
                          <a:effectLst/>
                          <a:latin typeface="Century Gothic"/>
                          <a:ea typeface="ＭＳ 明朝"/>
                          <a:cs typeface="Times New Roman"/>
                        </a:rPr>
                        <a:t>CRCM (Canadian Regional Climate Model)</a:t>
                      </a:r>
                      <a:endParaRPr lang="en-US" sz="900" dirty="0">
                        <a:effectLst/>
                        <a:latin typeface="Cambria"/>
                        <a:ea typeface="ＭＳ 明朝"/>
                        <a:cs typeface="Times New Roman"/>
                      </a:endParaRPr>
                    </a:p>
                  </a:txBody>
                  <a:tcPr marL="68579" marR="68579" marT="0" marB="0"/>
                </a:tc>
              </a:tr>
              <a:tr h="272823">
                <a:tc>
                  <a:txBody>
                    <a:bodyPr/>
                    <a:lstStyle/>
                    <a:p>
                      <a:pPr marL="0" marR="0" algn="ctr">
                        <a:spcBef>
                          <a:spcPts val="0"/>
                        </a:spcBef>
                        <a:spcAft>
                          <a:spcPts val="0"/>
                        </a:spcAft>
                      </a:pPr>
                      <a:r>
                        <a:rPr lang="en-US" sz="900">
                          <a:effectLst/>
                          <a:latin typeface="Century Gothic"/>
                          <a:ea typeface="ＭＳ 明朝"/>
                          <a:cs typeface="Times New Roman"/>
                        </a:rPr>
                        <a:t>M02</a:t>
                      </a:r>
                      <a:endParaRPr lang="en-US" sz="900">
                        <a:effectLst/>
                        <a:latin typeface="Cambria"/>
                        <a:ea typeface="ＭＳ 明朝"/>
                        <a:cs typeface="Times New Roman"/>
                      </a:endParaRPr>
                    </a:p>
                  </a:txBody>
                  <a:tcPr marL="68579" marR="68579" marT="0" marB="0"/>
                </a:tc>
                <a:tc>
                  <a:txBody>
                    <a:bodyPr/>
                    <a:lstStyle/>
                    <a:p>
                      <a:pPr marL="0" marR="0">
                        <a:spcBef>
                          <a:spcPts val="0"/>
                        </a:spcBef>
                        <a:spcAft>
                          <a:spcPts val="0"/>
                        </a:spcAft>
                      </a:pPr>
                      <a:r>
                        <a:rPr lang="en-US" sz="900">
                          <a:effectLst/>
                          <a:latin typeface="Century Gothic"/>
                          <a:ea typeface="ＭＳ 明朝"/>
                          <a:cs typeface="Times New Roman"/>
                        </a:rPr>
                        <a:t>ECP2 (NCEP Regional Spectral Model)</a:t>
                      </a:r>
                      <a:endParaRPr lang="en-US" sz="900">
                        <a:effectLst/>
                        <a:latin typeface="Cambria"/>
                        <a:ea typeface="ＭＳ 明朝"/>
                        <a:cs typeface="Times New Roman"/>
                      </a:endParaRPr>
                    </a:p>
                  </a:txBody>
                  <a:tcPr marL="68579" marR="68579" marT="0" marB="0"/>
                </a:tc>
              </a:tr>
              <a:tr h="272823">
                <a:tc>
                  <a:txBody>
                    <a:bodyPr/>
                    <a:lstStyle/>
                    <a:p>
                      <a:pPr marL="0" marR="0" algn="ctr">
                        <a:spcBef>
                          <a:spcPts val="0"/>
                        </a:spcBef>
                        <a:spcAft>
                          <a:spcPts val="0"/>
                        </a:spcAft>
                      </a:pPr>
                      <a:r>
                        <a:rPr lang="en-US" sz="900">
                          <a:effectLst/>
                          <a:latin typeface="Century Gothic"/>
                          <a:ea typeface="ＭＳ 明朝"/>
                          <a:cs typeface="Times New Roman"/>
                        </a:rPr>
                        <a:t>M03</a:t>
                      </a:r>
                      <a:endParaRPr lang="en-US" sz="900">
                        <a:effectLst/>
                        <a:latin typeface="Cambria"/>
                        <a:ea typeface="ＭＳ 明朝"/>
                        <a:cs typeface="Times New Roman"/>
                      </a:endParaRPr>
                    </a:p>
                  </a:txBody>
                  <a:tcPr marL="68579" marR="68579" marT="0" marB="0"/>
                </a:tc>
                <a:tc>
                  <a:txBody>
                    <a:bodyPr/>
                    <a:lstStyle/>
                    <a:p>
                      <a:pPr marL="0" marR="0">
                        <a:spcBef>
                          <a:spcPts val="0"/>
                        </a:spcBef>
                        <a:spcAft>
                          <a:spcPts val="0"/>
                        </a:spcAft>
                      </a:pPr>
                      <a:r>
                        <a:rPr lang="en-US" sz="900">
                          <a:effectLst/>
                          <a:latin typeface="Century Gothic"/>
                          <a:ea typeface="ＭＳ 明朝"/>
                          <a:cs typeface="Times New Roman"/>
                        </a:rPr>
                        <a:t>MM5I (MM5 – run by Iowa State Univ.)</a:t>
                      </a:r>
                      <a:endParaRPr lang="en-US" sz="900">
                        <a:effectLst/>
                        <a:latin typeface="Cambria"/>
                        <a:ea typeface="ＭＳ 明朝"/>
                        <a:cs typeface="Times New Roman"/>
                      </a:endParaRPr>
                    </a:p>
                  </a:txBody>
                  <a:tcPr marL="68579" marR="68579" marT="0" marB="0"/>
                </a:tc>
              </a:tr>
              <a:tr h="272823">
                <a:tc>
                  <a:txBody>
                    <a:bodyPr/>
                    <a:lstStyle/>
                    <a:p>
                      <a:pPr marL="0" marR="0" algn="ctr">
                        <a:spcBef>
                          <a:spcPts val="0"/>
                        </a:spcBef>
                        <a:spcAft>
                          <a:spcPts val="0"/>
                        </a:spcAft>
                      </a:pPr>
                      <a:r>
                        <a:rPr lang="en-US" sz="900">
                          <a:effectLst/>
                          <a:latin typeface="Century Gothic"/>
                          <a:ea typeface="ＭＳ 明朝"/>
                          <a:cs typeface="Times New Roman"/>
                        </a:rPr>
                        <a:t>M04</a:t>
                      </a:r>
                      <a:endParaRPr lang="en-US" sz="900">
                        <a:effectLst/>
                        <a:latin typeface="Cambria"/>
                        <a:ea typeface="ＭＳ 明朝"/>
                        <a:cs typeface="Times New Roman"/>
                      </a:endParaRPr>
                    </a:p>
                  </a:txBody>
                  <a:tcPr marL="68579" marR="68579" marT="0" marB="0"/>
                </a:tc>
                <a:tc>
                  <a:txBody>
                    <a:bodyPr/>
                    <a:lstStyle/>
                    <a:p>
                      <a:pPr marL="0" marR="0">
                        <a:spcBef>
                          <a:spcPts val="0"/>
                        </a:spcBef>
                        <a:spcAft>
                          <a:spcPts val="0"/>
                        </a:spcAft>
                      </a:pPr>
                      <a:r>
                        <a:rPr lang="en-US" sz="900">
                          <a:effectLst/>
                          <a:latin typeface="Century Gothic"/>
                          <a:ea typeface="ＭＳ 明朝"/>
                          <a:cs typeface="Times New Roman"/>
                        </a:rPr>
                        <a:t>RCM3</a:t>
                      </a:r>
                      <a:endParaRPr lang="en-US" sz="900">
                        <a:effectLst/>
                        <a:latin typeface="Cambria"/>
                        <a:ea typeface="ＭＳ 明朝"/>
                        <a:cs typeface="Times New Roman"/>
                      </a:endParaRPr>
                    </a:p>
                  </a:txBody>
                  <a:tcPr marL="68579" marR="68579" marT="0" marB="0"/>
                </a:tc>
              </a:tr>
              <a:tr h="272823">
                <a:tc>
                  <a:txBody>
                    <a:bodyPr/>
                    <a:lstStyle/>
                    <a:p>
                      <a:pPr marL="0" marR="0" algn="ctr">
                        <a:spcBef>
                          <a:spcPts val="0"/>
                        </a:spcBef>
                        <a:spcAft>
                          <a:spcPts val="0"/>
                        </a:spcAft>
                      </a:pPr>
                      <a:r>
                        <a:rPr lang="en-US" sz="900">
                          <a:effectLst/>
                          <a:latin typeface="Century Gothic"/>
                          <a:ea typeface="ＭＳ 明朝"/>
                          <a:cs typeface="Times New Roman"/>
                        </a:rPr>
                        <a:t>M05</a:t>
                      </a:r>
                      <a:endParaRPr lang="en-US" sz="900">
                        <a:effectLst/>
                        <a:latin typeface="Cambria"/>
                        <a:ea typeface="ＭＳ 明朝"/>
                        <a:cs typeface="Times New Roman"/>
                      </a:endParaRPr>
                    </a:p>
                  </a:txBody>
                  <a:tcPr marL="68579" marR="68579" marT="0" marB="0"/>
                </a:tc>
                <a:tc>
                  <a:txBody>
                    <a:bodyPr/>
                    <a:lstStyle/>
                    <a:p>
                      <a:pPr marL="0" marR="0">
                        <a:spcBef>
                          <a:spcPts val="0"/>
                        </a:spcBef>
                        <a:spcAft>
                          <a:spcPts val="0"/>
                        </a:spcAft>
                      </a:pPr>
                      <a:r>
                        <a:rPr lang="en-US" sz="900" dirty="0">
                          <a:effectLst/>
                          <a:latin typeface="Century Gothic"/>
                          <a:ea typeface="ＭＳ 明朝"/>
                          <a:cs typeface="Times New Roman"/>
                        </a:rPr>
                        <a:t>WRFG (WRF – run by PNNL)</a:t>
                      </a:r>
                      <a:endParaRPr lang="en-US" sz="900" dirty="0">
                        <a:effectLst/>
                        <a:latin typeface="Cambria"/>
                        <a:ea typeface="ＭＳ 明朝"/>
                        <a:cs typeface="Times New Roman"/>
                      </a:endParaRPr>
                    </a:p>
                  </a:txBody>
                  <a:tcPr marL="68579" marR="68579" marT="0" marB="0"/>
                </a:tc>
              </a:tr>
              <a:tr h="272823">
                <a:tc>
                  <a:txBody>
                    <a:bodyPr/>
                    <a:lstStyle/>
                    <a:p>
                      <a:pPr marL="0" marR="0" algn="ctr">
                        <a:spcBef>
                          <a:spcPts val="0"/>
                        </a:spcBef>
                        <a:spcAft>
                          <a:spcPts val="0"/>
                        </a:spcAft>
                      </a:pPr>
                      <a:r>
                        <a:rPr lang="en-US" sz="900">
                          <a:effectLst/>
                          <a:latin typeface="Century Gothic"/>
                          <a:ea typeface="ＭＳ 明朝"/>
                          <a:cs typeface="Times New Roman"/>
                        </a:rPr>
                        <a:t>ENS</a:t>
                      </a:r>
                      <a:endParaRPr lang="en-US" sz="900">
                        <a:effectLst/>
                        <a:latin typeface="Cambria"/>
                        <a:ea typeface="ＭＳ 明朝"/>
                        <a:cs typeface="Times New Roman"/>
                      </a:endParaRPr>
                    </a:p>
                  </a:txBody>
                  <a:tcPr marL="68579" marR="68579" marT="0" marB="0"/>
                </a:tc>
                <a:tc>
                  <a:txBody>
                    <a:bodyPr/>
                    <a:lstStyle/>
                    <a:p>
                      <a:pPr marL="0" marR="0">
                        <a:spcBef>
                          <a:spcPts val="0"/>
                        </a:spcBef>
                        <a:spcAft>
                          <a:spcPts val="0"/>
                        </a:spcAft>
                      </a:pPr>
                      <a:r>
                        <a:rPr lang="en-US" sz="900" dirty="0">
                          <a:effectLst/>
                          <a:latin typeface="Century Gothic"/>
                          <a:ea typeface="ＭＳ 明朝"/>
                          <a:cs typeface="Times New Roman"/>
                        </a:rPr>
                        <a:t>Model Ensemble (Uniform weighting)</a:t>
                      </a:r>
                      <a:endParaRPr lang="en-US" sz="900" dirty="0">
                        <a:effectLst/>
                        <a:latin typeface="Cambria"/>
                        <a:ea typeface="ＭＳ 明朝"/>
                        <a:cs typeface="Times New Roman"/>
                      </a:endParaRPr>
                    </a:p>
                  </a:txBody>
                  <a:tcPr marL="68579" marR="68579" marT="0" marB="0"/>
                </a:tc>
              </a:tr>
            </a:tbl>
          </a:graphicData>
        </a:graphic>
      </p:graphicFrame>
      <p:sp>
        <p:nvSpPr>
          <p:cNvPr id="39966" name="TextBox 8"/>
          <p:cNvSpPr txBox="1">
            <a:spLocks noChangeArrowheads="1"/>
          </p:cNvSpPr>
          <p:nvPr/>
        </p:nvSpPr>
        <p:spPr bwMode="auto">
          <a:xfrm>
            <a:off x="5005388" y="4479925"/>
            <a:ext cx="35528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solidFill>
                  <a:srgbClr val="000000"/>
                </a:solidFill>
                <a:latin typeface="Century Gothic" charset="0"/>
                <a:cs typeface="Century Gothic" charset="0"/>
              </a:rPr>
              <a:t>Table 1. The RCMs evaluated in this study. </a:t>
            </a:r>
          </a:p>
        </p:txBody>
      </p:sp>
      <p:pic>
        <p:nvPicPr>
          <p:cNvPr id="39967" name="Picture 13" descr="F13.ds20cl_bias_c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475" y="2620963"/>
            <a:ext cx="40068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8" name="TextBox 14"/>
          <p:cNvSpPr txBox="1">
            <a:spLocks noChangeArrowheads="1"/>
          </p:cNvSpPr>
          <p:nvPr/>
        </p:nvSpPr>
        <p:spPr bwMode="auto">
          <a:xfrm>
            <a:off x="176213" y="2344738"/>
            <a:ext cx="38147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solidFill>
                  <a:srgbClr val="000000"/>
                </a:solidFill>
                <a:latin typeface="Century Gothic" charset="0"/>
                <a:cs typeface="Century Gothic" charset="0"/>
              </a:rPr>
              <a:t>Figure. RCM biases in surface insolation against CERES</a:t>
            </a:r>
          </a:p>
        </p:txBody>
      </p:sp>
      <p:graphicFrame>
        <p:nvGraphicFramePr>
          <p:cNvPr id="16" name="Table 15"/>
          <p:cNvGraphicFramePr>
            <a:graphicFrameLocks noGrp="1"/>
          </p:cNvGraphicFramePr>
          <p:nvPr/>
        </p:nvGraphicFramePr>
        <p:xfrm>
          <a:off x="176213" y="5187950"/>
          <a:ext cx="4178300" cy="1616076"/>
        </p:xfrm>
        <a:graphic>
          <a:graphicData uri="http://schemas.openxmlformats.org/drawingml/2006/table">
            <a:tbl>
              <a:tblPr firstRow="1" bandRow="1">
                <a:tableStyleId>{5C22544A-7EE6-4342-B048-85BDC9FD1C3A}</a:tableStyleId>
              </a:tblPr>
              <a:tblGrid>
                <a:gridCol w="537593"/>
                <a:gridCol w="1466471"/>
                <a:gridCol w="1233712"/>
                <a:gridCol w="940524"/>
              </a:tblGrid>
              <a:tr h="396396">
                <a:tc>
                  <a:txBody>
                    <a:bodyPr/>
                    <a:lstStyle/>
                    <a:p>
                      <a:pPr algn="ctr"/>
                      <a:r>
                        <a:rPr lang="en-US" sz="1000" dirty="0" smtClean="0"/>
                        <a:t>Model</a:t>
                      </a:r>
                      <a:endParaRPr lang="en-US" sz="1000" dirty="0"/>
                    </a:p>
                  </a:txBody>
                  <a:tcPr marL="91420" marR="91420" marT="45738" marB="45738"/>
                </a:tc>
                <a:tc>
                  <a:txBody>
                    <a:bodyPr/>
                    <a:lstStyle/>
                    <a:p>
                      <a:pPr algn="ctr"/>
                      <a:r>
                        <a:rPr lang="en-US" sz="1000" dirty="0" smtClean="0"/>
                        <a:t>Land-mean</a:t>
                      </a:r>
                      <a:r>
                        <a:rPr lang="en-US" sz="1000" baseline="0" dirty="0" smtClean="0"/>
                        <a:t> bias – Precipitation (mm/</a:t>
                      </a:r>
                      <a:r>
                        <a:rPr lang="en-US" sz="1000" baseline="0" dirty="0" err="1" smtClean="0"/>
                        <a:t>d</a:t>
                      </a:r>
                      <a:r>
                        <a:rPr lang="en-US" sz="1000" baseline="0" dirty="0" smtClean="0"/>
                        <a:t>)</a:t>
                      </a:r>
                      <a:endParaRPr lang="en-US" sz="1000" dirty="0"/>
                    </a:p>
                  </a:txBody>
                  <a:tcPr marL="91420" marR="91420" marT="45738" marB="4573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Land-mean</a:t>
                      </a:r>
                      <a:r>
                        <a:rPr lang="en-US" sz="1000" baseline="0" dirty="0" smtClean="0"/>
                        <a:t> bias - Insolation (Wm</a:t>
                      </a:r>
                      <a:r>
                        <a:rPr lang="en-US" sz="1000" baseline="30000" dirty="0" smtClean="0"/>
                        <a:t>-2</a:t>
                      </a:r>
                      <a:r>
                        <a:rPr lang="en-US" sz="1000" baseline="0" dirty="0" smtClean="0"/>
                        <a:t>)</a:t>
                      </a:r>
                      <a:endParaRPr lang="en-US" sz="1000" dirty="0" smtClean="0"/>
                    </a:p>
                  </a:txBody>
                  <a:tcPr marL="91420" marR="91420" marT="45738" marB="45738"/>
                </a:tc>
                <a:tc>
                  <a:txBody>
                    <a:bodyPr/>
                    <a:lstStyle/>
                    <a:p>
                      <a:pPr algn="ctr"/>
                      <a:r>
                        <a:rPr lang="en-US" sz="1000" dirty="0" smtClean="0"/>
                        <a:t>Bias pattern Correlation</a:t>
                      </a:r>
                      <a:endParaRPr lang="en-US" sz="1000" dirty="0"/>
                    </a:p>
                  </a:txBody>
                  <a:tcPr marL="91420" marR="91420" marT="45738" marB="45738"/>
                </a:tc>
              </a:tr>
              <a:tr h="243936">
                <a:tc>
                  <a:txBody>
                    <a:bodyPr/>
                    <a:lstStyle/>
                    <a:p>
                      <a:pPr algn="ctr"/>
                      <a:r>
                        <a:rPr lang="en-US" sz="1000" dirty="0" smtClean="0"/>
                        <a:t>CRCM</a:t>
                      </a:r>
                      <a:endParaRPr lang="en-US" sz="1000" dirty="0"/>
                    </a:p>
                  </a:txBody>
                  <a:tcPr marL="91420" marR="91420" marT="45738" marB="45738"/>
                </a:tc>
                <a:tc>
                  <a:txBody>
                    <a:bodyPr/>
                    <a:lstStyle/>
                    <a:p>
                      <a:pPr algn="ctr"/>
                      <a:r>
                        <a:rPr lang="en-US" sz="1000" dirty="0" smtClean="0"/>
                        <a:t>0.33</a:t>
                      </a:r>
                      <a:endParaRPr lang="en-US" sz="1000" dirty="0"/>
                    </a:p>
                  </a:txBody>
                  <a:tcPr marL="91420" marR="91420" marT="45738" marB="45738"/>
                </a:tc>
                <a:tc>
                  <a:txBody>
                    <a:bodyPr/>
                    <a:lstStyle/>
                    <a:p>
                      <a:pPr algn="ctr"/>
                      <a:r>
                        <a:rPr lang="en-US" sz="1000" dirty="0" smtClean="0"/>
                        <a:t>10.2</a:t>
                      </a:r>
                      <a:endParaRPr lang="en-US" sz="1000" dirty="0"/>
                    </a:p>
                  </a:txBody>
                  <a:tcPr marL="91420" marR="91420" marT="45738" marB="45738"/>
                </a:tc>
                <a:tc>
                  <a:txBody>
                    <a:bodyPr/>
                    <a:lstStyle/>
                    <a:p>
                      <a:pPr algn="ctr"/>
                      <a:r>
                        <a:rPr lang="en-US" sz="1000" dirty="0" smtClean="0"/>
                        <a:t>-0.47</a:t>
                      </a:r>
                      <a:endParaRPr lang="en-US" sz="1000" dirty="0"/>
                    </a:p>
                  </a:txBody>
                  <a:tcPr marL="91420" marR="91420" marT="45738" marB="45738"/>
                </a:tc>
              </a:tr>
              <a:tr h="243936">
                <a:tc>
                  <a:txBody>
                    <a:bodyPr/>
                    <a:lstStyle/>
                    <a:p>
                      <a:pPr algn="ctr"/>
                      <a:r>
                        <a:rPr lang="en-US" sz="1000" dirty="0" smtClean="0"/>
                        <a:t>ECP2</a:t>
                      </a:r>
                      <a:endParaRPr lang="en-US" sz="1000" dirty="0"/>
                    </a:p>
                  </a:txBody>
                  <a:tcPr marL="91420" marR="91420" marT="45738" marB="45738"/>
                </a:tc>
                <a:tc>
                  <a:txBody>
                    <a:bodyPr/>
                    <a:lstStyle/>
                    <a:p>
                      <a:pPr algn="ctr"/>
                      <a:r>
                        <a:rPr lang="en-US" sz="1000" dirty="0" smtClean="0"/>
                        <a:t>0.41</a:t>
                      </a:r>
                      <a:endParaRPr lang="en-US" sz="1000" dirty="0"/>
                    </a:p>
                  </a:txBody>
                  <a:tcPr marL="91420" marR="91420" marT="45738" marB="45738"/>
                </a:tc>
                <a:tc>
                  <a:txBody>
                    <a:bodyPr/>
                    <a:lstStyle/>
                    <a:p>
                      <a:pPr algn="ctr"/>
                      <a:r>
                        <a:rPr lang="en-US" sz="1000" dirty="0" smtClean="0"/>
                        <a:t>9.0</a:t>
                      </a:r>
                      <a:endParaRPr lang="en-US" sz="1000" dirty="0"/>
                    </a:p>
                  </a:txBody>
                  <a:tcPr marL="91420" marR="91420" marT="45738" marB="45738"/>
                </a:tc>
                <a:tc>
                  <a:txBody>
                    <a:bodyPr/>
                    <a:lstStyle/>
                    <a:p>
                      <a:pPr algn="ctr"/>
                      <a:r>
                        <a:rPr lang="en-US" sz="1000" dirty="0" smtClean="0"/>
                        <a:t>-0.28</a:t>
                      </a:r>
                      <a:endParaRPr lang="en-US" sz="1000" dirty="0"/>
                    </a:p>
                  </a:txBody>
                  <a:tcPr marL="91420" marR="91420" marT="45738" marB="45738"/>
                </a:tc>
              </a:tr>
              <a:tr h="243936">
                <a:tc>
                  <a:txBody>
                    <a:bodyPr/>
                    <a:lstStyle/>
                    <a:p>
                      <a:pPr algn="ctr"/>
                      <a:r>
                        <a:rPr lang="en-US" sz="1000" dirty="0" smtClean="0"/>
                        <a:t>RCM3</a:t>
                      </a:r>
                      <a:endParaRPr lang="en-US" sz="1000" dirty="0"/>
                    </a:p>
                  </a:txBody>
                  <a:tcPr marL="91420" marR="91420" marT="45738" marB="45738"/>
                </a:tc>
                <a:tc>
                  <a:txBody>
                    <a:bodyPr/>
                    <a:lstStyle/>
                    <a:p>
                      <a:pPr algn="ctr"/>
                      <a:r>
                        <a:rPr lang="en-US" sz="1000" dirty="0" smtClean="0"/>
                        <a:t>0.54</a:t>
                      </a:r>
                      <a:endParaRPr lang="en-US" sz="1000" dirty="0"/>
                    </a:p>
                  </a:txBody>
                  <a:tcPr marL="91420" marR="91420" marT="45738" marB="45738"/>
                </a:tc>
                <a:tc>
                  <a:txBody>
                    <a:bodyPr/>
                    <a:lstStyle/>
                    <a:p>
                      <a:pPr algn="ctr"/>
                      <a:r>
                        <a:rPr lang="en-US" sz="1000" dirty="0" smtClean="0"/>
                        <a:t>-29.9</a:t>
                      </a:r>
                      <a:endParaRPr lang="en-US" sz="1000" dirty="0"/>
                    </a:p>
                  </a:txBody>
                  <a:tcPr marL="91420" marR="91420" marT="45738" marB="45738"/>
                </a:tc>
                <a:tc>
                  <a:txBody>
                    <a:bodyPr/>
                    <a:lstStyle/>
                    <a:p>
                      <a:pPr algn="ctr"/>
                      <a:r>
                        <a:rPr lang="en-US" sz="1000" dirty="0" smtClean="0"/>
                        <a:t>-0.50</a:t>
                      </a:r>
                      <a:endParaRPr lang="en-US" sz="1000" dirty="0"/>
                    </a:p>
                  </a:txBody>
                  <a:tcPr marL="91420" marR="91420" marT="45738" marB="45738"/>
                </a:tc>
              </a:tr>
              <a:tr h="243936">
                <a:tc>
                  <a:txBody>
                    <a:bodyPr/>
                    <a:lstStyle/>
                    <a:p>
                      <a:pPr algn="ctr"/>
                      <a:r>
                        <a:rPr lang="en-US" sz="1000" dirty="0" smtClean="0"/>
                        <a:t>WRFG</a:t>
                      </a:r>
                      <a:endParaRPr lang="en-US" sz="1000" dirty="0"/>
                    </a:p>
                  </a:txBody>
                  <a:tcPr marL="91420" marR="91420" marT="45738" marB="45738"/>
                </a:tc>
                <a:tc>
                  <a:txBody>
                    <a:bodyPr/>
                    <a:lstStyle/>
                    <a:p>
                      <a:pPr algn="ctr"/>
                      <a:r>
                        <a:rPr lang="en-US" sz="1000" dirty="0" smtClean="0"/>
                        <a:t>-0.08</a:t>
                      </a:r>
                      <a:endParaRPr lang="en-US" sz="1000" dirty="0"/>
                    </a:p>
                  </a:txBody>
                  <a:tcPr marL="91420" marR="91420" marT="45738" marB="45738"/>
                </a:tc>
                <a:tc>
                  <a:txBody>
                    <a:bodyPr/>
                    <a:lstStyle/>
                    <a:p>
                      <a:pPr algn="ctr"/>
                      <a:r>
                        <a:rPr lang="en-US" sz="1000" dirty="0" smtClean="0"/>
                        <a:t>30.4</a:t>
                      </a:r>
                      <a:endParaRPr lang="en-US" sz="1000" dirty="0"/>
                    </a:p>
                  </a:txBody>
                  <a:tcPr marL="91420" marR="91420" marT="45738" marB="45738"/>
                </a:tc>
                <a:tc>
                  <a:txBody>
                    <a:bodyPr/>
                    <a:lstStyle/>
                    <a:p>
                      <a:pPr algn="ctr"/>
                      <a:r>
                        <a:rPr lang="en-US" sz="1000" dirty="0" smtClean="0"/>
                        <a:t>-0.18</a:t>
                      </a:r>
                      <a:endParaRPr lang="en-US" sz="1000" dirty="0"/>
                    </a:p>
                  </a:txBody>
                  <a:tcPr marL="91420" marR="91420" marT="45738" marB="45738"/>
                </a:tc>
              </a:tr>
              <a:tr h="243936">
                <a:tc>
                  <a:txBody>
                    <a:bodyPr/>
                    <a:lstStyle/>
                    <a:p>
                      <a:pPr algn="ctr"/>
                      <a:r>
                        <a:rPr lang="en-US" sz="1000" dirty="0" smtClean="0"/>
                        <a:t>ENS</a:t>
                      </a:r>
                      <a:endParaRPr lang="en-US" sz="1000" dirty="0"/>
                    </a:p>
                  </a:txBody>
                  <a:tcPr marL="91420" marR="91420" marT="45738" marB="45738"/>
                </a:tc>
                <a:tc>
                  <a:txBody>
                    <a:bodyPr/>
                    <a:lstStyle/>
                    <a:p>
                      <a:pPr algn="ctr"/>
                      <a:r>
                        <a:rPr lang="en-US" sz="1000" dirty="0" smtClean="0"/>
                        <a:t>0.25</a:t>
                      </a:r>
                      <a:endParaRPr lang="en-US" sz="1000" dirty="0"/>
                    </a:p>
                  </a:txBody>
                  <a:tcPr marL="91420" marR="91420" marT="45738" marB="45738"/>
                </a:tc>
                <a:tc>
                  <a:txBody>
                    <a:bodyPr/>
                    <a:lstStyle/>
                    <a:p>
                      <a:pPr algn="ctr"/>
                      <a:r>
                        <a:rPr lang="en-US" sz="1000" dirty="0" smtClean="0"/>
                        <a:t>4.9</a:t>
                      </a:r>
                      <a:endParaRPr lang="en-US" sz="1000" dirty="0"/>
                    </a:p>
                  </a:txBody>
                  <a:tcPr marL="91420" marR="91420" marT="45738" marB="45738"/>
                </a:tc>
                <a:tc>
                  <a:txBody>
                    <a:bodyPr/>
                    <a:lstStyle/>
                    <a:p>
                      <a:pPr algn="ctr"/>
                      <a:r>
                        <a:rPr lang="en-US" sz="1000" dirty="0" smtClean="0"/>
                        <a:t>-0.62</a:t>
                      </a:r>
                      <a:endParaRPr lang="en-US" sz="1000" dirty="0"/>
                    </a:p>
                  </a:txBody>
                  <a:tcPr marL="91420" marR="91420" marT="45738" marB="45738"/>
                </a:tc>
              </a:tr>
            </a:tbl>
          </a:graphicData>
        </a:graphic>
      </p:graphicFrame>
      <p:sp>
        <p:nvSpPr>
          <p:cNvPr id="40006" name="TextBox 16"/>
          <p:cNvSpPr txBox="1">
            <a:spLocks noChangeArrowheads="1"/>
          </p:cNvSpPr>
          <p:nvPr/>
        </p:nvSpPr>
        <p:spPr bwMode="auto">
          <a:xfrm>
            <a:off x="92075" y="4926013"/>
            <a:ext cx="44846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100">
                <a:solidFill>
                  <a:srgbClr val="000000"/>
                </a:solidFill>
                <a:latin typeface="Century Gothic" charset="0"/>
                <a:cs typeface="Century Gothic" charset="0"/>
              </a:rPr>
              <a:t>Table 2. The relationship between precip &amp; insolation biases. </a:t>
            </a:r>
          </a:p>
        </p:txBody>
      </p:sp>
      <p:sp>
        <p:nvSpPr>
          <p:cNvPr id="3" name="Date Placeholder 2"/>
          <p:cNvSpPr>
            <a:spLocks noGrp="1"/>
          </p:cNvSpPr>
          <p:nvPr>
            <p:ph type="dt" sz="quarter" idx="10"/>
          </p:nvPr>
        </p:nvSpPr>
        <p:spPr/>
        <p:txBody>
          <a:bodyPr/>
          <a:lstStyle/>
          <a:p>
            <a:pPr>
              <a:defRPr/>
            </a:pPr>
            <a:r>
              <a:rPr lang="en-US" smtClean="0"/>
              <a:t>31-Mar-2013</a:t>
            </a:r>
            <a:endParaRPr lang="en-US"/>
          </a:p>
        </p:txBody>
      </p:sp>
      <p:sp>
        <p:nvSpPr>
          <p:cNvPr id="4" name="Footer Placeholder 3"/>
          <p:cNvSpPr>
            <a:spLocks noGrp="1"/>
          </p:cNvSpPr>
          <p:nvPr>
            <p:ph type="ftr" sz="quarter" idx="11"/>
          </p:nvPr>
        </p:nvSpPr>
        <p:spPr/>
        <p:txBody>
          <a:bodyPr/>
          <a:lstStyle/>
          <a:p>
            <a:pPr>
              <a:defRPr/>
            </a:pPr>
            <a:r>
              <a:rPr lang="en-US" smtClean="0"/>
              <a:t>NCAR-SEA-2013</a:t>
            </a:r>
            <a:endParaRPr lang="en-US"/>
          </a:p>
        </p:txBody>
      </p:sp>
      <p:sp>
        <p:nvSpPr>
          <p:cNvPr id="10" name="Slide Number Placeholder 9"/>
          <p:cNvSpPr>
            <a:spLocks noGrp="1"/>
          </p:cNvSpPr>
          <p:nvPr>
            <p:ph type="sldNum" sz="quarter" idx="12"/>
          </p:nvPr>
        </p:nvSpPr>
        <p:spPr/>
        <p:txBody>
          <a:bodyPr/>
          <a:lstStyle/>
          <a:p>
            <a:pPr>
              <a:defRPr/>
            </a:pPr>
            <a:fld id="{8FD12D26-91CF-B94F-8F36-764C2A72611F}" type="slidenum">
              <a:rPr lang="en-US" smtClean="0"/>
              <a:pPr>
                <a:defRPr/>
              </a:pPr>
              <a:t>26</a:t>
            </a:fld>
            <a:endParaRPr lang="en-US"/>
          </a:p>
        </p:txBody>
      </p:sp>
    </p:spTree>
    <p:extLst>
      <p:ext uri="{BB962C8B-B14F-4D97-AF65-F5344CB8AC3E}">
        <p14:creationId xmlns:p14="http://schemas.microsoft.com/office/powerpoint/2010/main" val="18699697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4700" y="1774825"/>
            <a:ext cx="24765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1"/>
          <p:cNvSpPr>
            <a:spLocks noGrp="1"/>
          </p:cNvSpPr>
          <p:nvPr>
            <p:ph type="title"/>
          </p:nvPr>
        </p:nvSpPr>
        <p:spPr>
          <a:xfrm>
            <a:off x="1339850" y="635000"/>
            <a:ext cx="6515100" cy="673100"/>
          </a:xfrm>
          <a:solidFill>
            <a:schemeClr val="bg1">
              <a:lumMod val="75000"/>
            </a:schemeClr>
          </a:solidFill>
        </p:spPr>
        <p:txBody>
          <a:bodyPr>
            <a:normAutofit fontScale="90000"/>
          </a:bodyPr>
          <a:lstStyle/>
          <a:p>
            <a:pPr>
              <a:defRPr/>
            </a:pPr>
            <a:r>
              <a:rPr lang="en-US" dirty="0">
                <a:latin typeface="Calibri" charset="0"/>
              </a:rPr>
              <a:t>To Open </a:t>
            </a:r>
            <a:r>
              <a:rPr lang="en-US" dirty="0" smtClean="0">
                <a:latin typeface="Calibri" charset="0"/>
              </a:rPr>
              <a:t>Source</a:t>
            </a:r>
            <a:endParaRPr lang="en-US" dirty="0">
              <a:latin typeface="Calibri" charset="0"/>
            </a:endParaRPr>
          </a:p>
        </p:txBody>
      </p:sp>
      <p:sp>
        <p:nvSpPr>
          <p:cNvPr id="55299" name="Content Placeholder 2"/>
          <p:cNvSpPr>
            <a:spLocks noGrp="1"/>
          </p:cNvSpPr>
          <p:nvPr>
            <p:ph idx="1"/>
          </p:nvPr>
        </p:nvSpPr>
        <p:spPr>
          <a:xfrm>
            <a:off x="457200" y="1190625"/>
            <a:ext cx="8229600" cy="4525963"/>
          </a:xfrm>
        </p:spPr>
        <p:txBody>
          <a:bodyPr>
            <a:normAutofit fontScale="92500" lnSpcReduction="10000"/>
          </a:bodyPr>
          <a:lstStyle/>
          <a:p>
            <a:pPr>
              <a:defRPr/>
            </a:pPr>
            <a:r>
              <a:rPr lang="en-US" dirty="0">
                <a:latin typeface="Calibri" charset="0"/>
              </a:rPr>
              <a:t>Recently approved to release RCMES to the Apache Software Foundation</a:t>
            </a:r>
          </a:p>
          <a:p>
            <a:pPr>
              <a:defRPr/>
            </a:pPr>
            <a:endParaRPr lang="en-US" dirty="0">
              <a:latin typeface="Calibri" charset="0"/>
            </a:endParaRPr>
          </a:p>
          <a:p>
            <a:pPr>
              <a:defRPr/>
            </a:pPr>
            <a:r>
              <a:rPr lang="en-US" dirty="0" smtClean="0">
                <a:latin typeface="Calibri" charset="0"/>
              </a:rPr>
              <a:t>Apache </a:t>
            </a:r>
            <a:r>
              <a:rPr lang="en-US" dirty="0">
                <a:latin typeface="Calibri" charset="0"/>
              </a:rPr>
              <a:t>Incubator </a:t>
            </a:r>
            <a:r>
              <a:rPr lang="en-US" dirty="0" smtClean="0">
                <a:latin typeface="Calibri" charset="0"/>
              </a:rPr>
              <a:t>Proposal </a:t>
            </a:r>
            <a:r>
              <a:rPr lang="en-US" dirty="0" smtClean="0">
                <a:latin typeface="Calibri" charset="0"/>
              </a:rPr>
              <a:t/>
            </a:r>
            <a:br>
              <a:rPr lang="en-US" dirty="0" smtClean="0">
                <a:latin typeface="Calibri" charset="0"/>
              </a:rPr>
            </a:br>
            <a:r>
              <a:rPr lang="en-US" dirty="0" smtClean="0">
                <a:latin typeface="Calibri" charset="0"/>
              </a:rPr>
              <a:t>accepted</a:t>
            </a:r>
            <a:endParaRPr lang="en-US" dirty="0" smtClean="0">
              <a:latin typeface="Calibri" charset="0"/>
            </a:endParaRPr>
          </a:p>
          <a:p>
            <a:pPr marL="0" indent="0">
              <a:buFont typeface="Arial" charset="0"/>
              <a:buNone/>
              <a:defRPr/>
            </a:pPr>
            <a:r>
              <a:rPr lang="en-US" dirty="0" smtClean="0">
                <a:latin typeface="Calibri" charset="0"/>
                <a:hlinkClick r:id="rId3"/>
              </a:rPr>
              <a:t>http://wiki.apache.org/incubator/ClimateProposal</a:t>
            </a:r>
            <a:r>
              <a:rPr lang="en-US" dirty="0" smtClean="0">
                <a:latin typeface="Calibri" charset="0"/>
              </a:rPr>
              <a:t> </a:t>
            </a:r>
          </a:p>
          <a:p>
            <a:pPr marL="0" indent="0">
              <a:buFont typeface="Arial" charset="0"/>
              <a:buNone/>
              <a:defRPr/>
            </a:pPr>
            <a:r>
              <a:rPr lang="en-US" dirty="0" smtClean="0">
                <a:latin typeface="Calibri" charset="0"/>
              </a:rPr>
              <a:t>(in coordination with </a:t>
            </a:r>
            <a:r>
              <a:rPr lang="en-US" dirty="0" err="1" smtClean="0">
                <a:latin typeface="Calibri" charset="0"/>
              </a:rPr>
              <a:t>Tsengdar</a:t>
            </a:r>
            <a:r>
              <a:rPr lang="en-US" dirty="0" smtClean="0">
                <a:latin typeface="Calibri" charset="0"/>
              </a:rPr>
              <a:t> Lee/HQ, Laura </a:t>
            </a:r>
            <a:r>
              <a:rPr lang="en-US" dirty="0" err="1" smtClean="0">
                <a:latin typeface="Calibri" charset="0"/>
              </a:rPr>
              <a:t>Carriere</a:t>
            </a:r>
            <a:r>
              <a:rPr lang="en-US" dirty="0" smtClean="0">
                <a:latin typeface="Calibri" charset="0"/>
              </a:rPr>
              <a:t>/GSFC, numerous US and </a:t>
            </a:r>
            <a:r>
              <a:rPr lang="en-US" dirty="0" err="1" smtClean="0">
                <a:latin typeface="Calibri" charset="0"/>
              </a:rPr>
              <a:t>intl</a:t>
            </a:r>
            <a:r>
              <a:rPr lang="en-US" dirty="0" smtClean="0">
                <a:latin typeface="Calibri" charset="0"/>
              </a:rPr>
              <a:t>’ </a:t>
            </a:r>
            <a:r>
              <a:rPr lang="en-US" dirty="0" err="1" smtClean="0">
                <a:latin typeface="Calibri" charset="0"/>
              </a:rPr>
              <a:t>univ.</a:t>
            </a:r>
            <a:r>
              <a:rPr lang="en-US" dirty="0" smtClean="0">
                <a:latin typeface="Calibri" charset="0"/>
              </a:rPr>
              <a:t>)</a:t>
            </a:r>
            <a:endParaRPr lang="en-US" dirty="0">
              <a:latin typeface="Calibri" charset="0"/>
            </a:endParaRPr>
          </a:p>
          <a:p>
            <a:pPr lvl="1">
              <a:defRPr/>
            </a:pPr>
            <a:r>
              <a:rPr lang="en-US" dirty="0">
                <a:latin typeface="Calibri" charset="0"/>
              </a:rPr>
              <a:t>Join us </a:t>
            </a:r>
            <a:r>
              <a:rPr lang="en-US" dirty="0" smtClean="0">
                <a:latin typeface="Calibri" charset="0"/>
                <a:hlinkClick r:id="rId4"/>
              </a:rPr>
              <a:t>http://climate.incubator.apache.org/</a:t>
            </a:r>
            <a:r>
              <a:rPr lang="en-US" dirty="0" smtClean="0">
                <a:latin typeface="Calibri" charset="0"/>
              </a:rPr>
              <a:t> </a:t>
            </a:r>
            <a:endParaRPr lang="en-US" dirty="0">
              <a:latin typeface="Calibri" charset="0"/>
            </a:endParaRP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63032C1B-8430-EE49-92FF-7D484BE3225C}" type="slidenum">
              <a:rPr lang="en-US" smtClean="0"/>
              <a:pPr>
                <a:defRPr/>
              </a:pPr>
              <a:t>27</a:t>
            </a:fld>
            <a:endParaRPr lang="en-US"/>
          </a:p>
        </p:txBody>
      </p:sp>
    </p:spTree>
    <p:extLst>
      <p:ext uri="{BB962C8B-B14F-4D97-AF65-F5344CB8AC3E}">
        <p14:creationId xmlns:p14="http://schemas.microsoft.com/office/powerpoint/2010/main" val="11803124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Switching gears to the JPL Snow Server</a:t>
            </a:r>
            <a:endParaRPr lang="en-US" dirty="0"/>
          </a:p>
        </p:txBody>
      </p:sp>
    </p:spTree>
    <p:extLst>
      <p:ext uri="{BB962C8B-B14F-4D97-AF65-F5344CB8AC3E}">
        <p14:creationId xmlns:p14="http://schemas.microsoft.com/office/powerpoint/2010/main" val="25832446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034"/>
            <a:ext cx="8817733" cy="2006869"/>
          </a:xfrm>
        </p:spPr>
        <p:txBody>
          <a:bodyPr>
            <a:normAutofit fontScale="90000"/>
          </a:bodyPr>
          <a:lstStyle/>
          <a:p>
            <a:r>
              <a:rPr lang="en-US" dirty="0" smtClean="0"/>
              <a:t>Outline:</a:t>
            </a:r>
            <a:r>
              <a:rPr lang="en-US" dirty="0"/>
              <a:t/>
            </a:r>
            <a:br>
              <a:rPr lang="en-US" dirty="0"/>
            </a:br>
            <a:r>
              <a:rPr lang="en-US" dirty="0"/>
              <a:t> Introduction to the Snow Data System</a:t>
            </a:r>
            <a:br>
              <a:rPr lang="en-US" dirty="0"/>
            </a:br>
            <a:endParaRPr lang="en-US" dirty="0"/>
          </a:p>
        </p:txBody>
      </p:sp>
      <p:sp>
        <p:nvSpPr>
          <p:cNvPr id="3" name="Content Placeholder 2"/>
          <p:cNvSpPr>
            <a:spLocks noGrp="1"/>
          </p:cNvSpPr>
          <p:nvPr>
            <p:ph idx="1"/>
          </p:nvPr>
        </p:nvSpPr>
        <p:spPr>
          <a:xfrm>
            <a:off x="326268" y="1966833"/>
            <a:ext cx="8229600" cy="4327917"/>
          </a:xfrm>
        </p:spPr>
        <p:txBody>
          <a:bodyPr>
            <a:normAutofit/>
          </a:bodyPr>
          <a:lstStyle/>
          <a:p>
            <a:pPr marL="457200" indent="-457200">
              <a:buAutoNum type="arabicPlain"/>
            </a:pPr>
            <a:r>
              <a:rPr lang="en-US" sz="2800" dirty="0" smtClean="0"/>
              <a:t>Data Sets and Functionality</a:t>
            </a:r>
          </a:p>
          <a:p>
            <a:pPr marL="457200" indent="-457200">
              <a:buAutoNum type="arabicPlain"/>
            </a:pPr>
            <a:r>
              <a:rPr lang="en-US" sz="2800" dirty="0" smtClean="0"/>
              <a:t>Near Real Time and Historical MODIS Snow Cover and Size processing systems</a:t>
            </a:r>
          </a:p>
          <a:p>
            <a:pPr marL="457200" indent="-457200">
              <a:buAutoNum type="arabicPlain"/>
            </a:pPr>
            <a:r>
              <a:rPr lang="en-US" sz="2800" dirty="0"/>
              <a:t>Near Real Time and Historical </a:t>
            </a:r>
            <a:r>
              <a:rPr lang="en-US" sz="2800" dirty="0" smtClean="0"/>
              <a:t>MODIS Dust </a:t>
            </a:r>
            <a:r>
              <a:rPr lang="en-US" sz="2800" dirty="0" err="1" smtClean="0"/>
              <a:t>Radiative</a:t>
            </a:r>
            <a:r>
              <a:rPr lang="en-US" sz="2800" dirty="0" smtClean="0"/>
              <a:t> Forcing processing systems</a:t>
            </a:r>
          </a:p>
          <a:p>
            <a:pPr marL="457200" indent="-457200">
              <a:buAutoNum type="arabicPlain"/>
            </a:pPr>
            <a:r>
              <a:rPr lang="en-US" sz="2800" dirty="0" smtClean="0"/>
              <a:t> Data Access:</a:t>
            </a:r>
          </a:p>
          <a:p>
            <a:pPr marL="0" indent="0">
              <a:buNone/>
            </a:pPr>
            <a:r>
              <a:rPr lang="en-US" sz="2000" dirty="0"/>
              <a:t> </a:t>
            </a:r>
            <a:r>
              <a:rPr lang="en-US" sz="2000" dirty="0" smtClean="0"/>
              <a:t>         Western Energy Balance of Snow (WEBS) </a:t>
            </a:r>
            <a:r>
              <a:rPr lang="en-US" sz="2000" dirty="0"/>
              <a:t> </a:t>
            </a:r>
            <a:r>
              <a:rPr lang="en-US" sz="2000" dirty="0" smtClean="0"/>
              <a:t> </a:t>
            </a:r>
          </a:p>
          <a:p>
            <a:pPr marL="0" indent="0">
              <a:buNone/>
            </a:pPr>
            <a:r>
              <a:rPr lang="en-US" sz="2000" dirty="0"/>
              <a:t> </a:t>
            </a:r>
            <a:r>
              <a:rPr lang="en-US" sz="2000" dirty="0" smtClean="0"/>
              <a:t>         SNOWMAP (map overlays)</a:t>
            </a:r>
            <a:br>
              <a:rPr lang="en-US" sz="2000" dirty="0" smtClean="0"/>
            </a:br>
            <a:r>
              <a:rPr lang="en-US" sz="2000" dirty="0" smtClean="0"/>
              <a:t>          Web-based Distributed Authoring and Versioning (WebDAV)</a:t>
            </a:r>
          </a:p>
          <a:p>
            <a:pPr marL="0" indent="0">
              <a:buNone/>
            </a:pPr>
            <a:endParaRPr lang="en-US" dirty="0" smtClean="0"/>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158C8E6-28AC-4645-B882-76F2A58C4132}" type="slidenum">
              <a:rPr lang="en-US" smtClean="0"/>
              <a:t>29</a:t>
            </a:fld>
            <a:endParaRPr lang="en-US"/>
          </a:p>
        </p:txBody>
      </p:sp>
    </p:spTree>
    <p:extLst>
      <p:ext uri="{BB962C8B-B14F-4D97-AF65-F5344CB8AC3E}">
        <p14:creationId xmlns:p14="http://schemas.microsoft.com/office/powerpoint/2010/main" val="27768498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Agenda</a:t>
            </a:r>
            <a:endParaRPr lang="en-US" dirty="0"/>
          </a:p>
        </p:txBody>
      </p:sp>
      <p:sp>
        <p:nvSpPr>
          <p:cNvPr id="9" name="Content Placeholder 8"/>
          <p:cNvSpPr>
            <a:spLocks noGrp="1"/>
          </p:cNvSpPr>
          <p:nvPr>
            <p:ph idx="1"/>
          </p:nvPr>
        </p:nvSpPr>
        <p:spPr/>
        <p:txBody>
          <a:bodyPr/>
          <a:lstStyle/>
          <a:p>
            <a:r>
              <a:rPr lang="en-US" dirty="0" smtClean="0"/>
              <a:t>What is the U.S. National Climate Assessment</a:t>
            </a:r>
          </a:p>
          <a:p>
            <a:r>
              <a:rPr lang="en-US" dirty="0" smtClean="0"/>
              <a:t>The Regional Climate Model Evaluation System</a:t>
            </a:r>
          </a:p>
          <a:p>
            <a:r>
              <a:rPr lang="en-US" dirty="0" smtClean="0"/>
              <a:t>Snow Hydrology for the Western US and Alaska</a:t>
            </a:r>
          </a:p>
          <a:p>
            <a:r>
              <a:rPr lang="en-US" dirty="0" smtClean="0"/>
              <a:t>Where are we going/Future Work</a:t>
            </a:r>
            <a:endParaRPr lang="en-US" dirty="0"/>
          </a:p>
        </p:txBody>
      </p:sp>
      <p:sp>
        <p:nvSpPr>
          <p:cNvPr id="5" name="Date Placeholder 4"/>
          <p:cNvSpPr>
            <a:spLocks noGrp="1"/>
          </p:cNvSpPr>
          <p:nvPr>
            <p:ph type="dt" sz="half" idx="10"/>
          </p:nvPr>
        </p:nvSpPr>
        <p:spPr/>
        <p:txBody>
          <a:bodyPr/>
          <a:lstStyle/>
          <a:p>
            <a:r>
              <a:rPr lang="en-US" smtClean="0"/>
              <a:t>31-Mar-2013</a:t>
            </a:r>
            <a:endParaRPr lang="en-US"/>
          </a:p>
        </p:txBody>
      </p:sp>
      <p:sp>
        <p:nvSpPr>
          <p:cNvPr id="6" name="Footer Placeholder 5"/>
          <p:cNvSpPr>
            <a:spLocks noGrp="1"/>
          </p:cNvSpPr>
          <p:nvPr>
            <p:ph type="ftr" sz="quarter" idx="11"/>
          </p:nvPr>
        </p:nvSpPr>
        <p:spPr/>
        <p:txBody>
          <a:bodyPr/>
          <a:lstStyle/>
          <a:p>
            <a:r>
              <a:rPr lang="en-US" smtClean="0"/>
              <a:t>NCAR-SEA-2013</a:t>
            </a:r>
            <a:endParaRPr lang="en-US"/>
          </a:p>
        </p:txBody>
      </p:sp>
      <p:sp>
        <p:nvSpPr>
          <p:cNvPr id="7" name="Slide Number Placeholder 6"/>
          <p:cNvSpPr>
            <a:spLocks noGrp="1"/>
          </p:cNvSpPr>
          <p:nvPr>
            <p:ph type="sldNum" sz="quarter" idx="12"/>
          </p:nvPr>
        </p:nvSpPr>
        <p:spPr/>
        <p:txBody>
          <a:bodyPr/>
          <a:lstStyle/>
          <a:p>
            <a:fld id="{194BE907-031C-8B4E-A4BF-A539BFE422E8}" type="slidenum">
              <a:rPr lang="en-US" smtClean="0"/>
              <a:t>3</a:t>
            </a:fld>
            <a:endParaRPr lang="en-US"/>
          </a:p>
        </p:txBody>
      </p:sp>
    </p:spTree>
    <p:extLst>
      <p:ext uri="{BB962C8B-B14F-4D97-AF65-F5344CB8AC3E}">
        <p14:creationId xmlns:p14="http://schemas.microsoft.com/office/powerpoint/2010/main" val="806650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2640456"/>
              </p:ext>
            </p:extLst>
          </p:nvPr>
        </p:nvGraphicFramePr>
        <p:xfrm>
          <a:off x="1041400" y="1342933"/>
          <a:ext cx="7264400" cy="5345661"/>
        </p:xfrm>
        <a:graphic>
          <a:graphicData uri="http://schemas.openxmlformats.org/drawingml/2006/table">
            <a:tbl>
              <a:tblPr/>
              <a:tblGrid>
                <a:gridCol w="1679575"/>
                <a:gridCol w="3167063"/>
                <a:gridCol w="2417762"/>
              </a:tblGrid>
              <a:tr h="43235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FFFFFF"/>
                          </a:solidFill>
                          <a:effectLst/>
                          <a:latin typeface="Calibri" charset="0"/>
                          <a:ea typeface="MS PGothic" charset="0"/>
                          <a:cs typeface="MS PGothic" charset="0"/>
                        </a:rPr>
                        <a:t>Satellite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FFFFFF"/>
                          </a:solidFill>
                          <a:effectLst/>
                          <a:latin typeface="Calibri" charset="0"/>
                          <a:ea typeface="MS PGothic" charset="0"/>
                          <a:cs typeface="MS PGothic" charset="0"/>
                        </a:rPr>
                        <a:t>Sensors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FFFFFF"/>
                          </a:solidFill>
                          <a:effectLst/>
                          <a:latin typeface="Calibri" charset="0"/>
                          <a:ea typeface="MS PGothic" charset="0"/>
                          <a:cs typeface="MS PGothic" charset="0"/>
                        </a:rPr>
                        <a:t>Quantities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8836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MS PGothic" charset="0"/>
                          <a:cs typeface="Arial" charset="0"/>
                        </a:rPr>
                        <a:t>Terra</a:t>
                      </a:r>
                      <a:endParaRPr kumimoji="0" lang="en-US" sz="1400" b="0" i="0" u="none" strike="noStrike" cap="none" normalizeH="0" baseline="0" dirty="0">
                        <a:ln>
                          <a:noFill/>
                        </a:ln>
                        <a:solidFill>
                          <a:srgbClr val="000000"/>
                        </a:solidFill>
                        <a:effectLst/>
                        <a:latin typeface="Arial" charset="0"/>
                        <a:ea typeface="MS PGothic"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Arial" charset="0"/>
                          <a:ea typeface="MS PGothic" charset="0"/>
                          <a:cs typeface="Arial" charset="0"/>
                        </a:rPr>
                        <a:t>MODerate</a:t>
                      </a:r>
                      <a:r>
                        <a:rPr kumimoji="0" lang="en-US" sz="1400" b="0" i="0" u="none" strike="noStrike" cap="none" normalizeH="0" baseline="0" dirty="0" smtClean="0">
                          <a:ln>
                            <a:noFill/>
                          </a:ln>
                          <a:solidFill>
                            <a:schemeClr val="tx1"/>
                          </a:solidFill>
                          <a:effectLst/>
                          <a:latin typeface="Arial" charset="0"/>
                          <a:ea typeface="MS PGothic" charset="0"/>
                          <a:cs typeface="Arial" charset="0"/>
                        </a:rPr>
                        <a:t> Resolution Imaging </a:t>
                      </a:r>
                      <a:r>
                        <a:rPr kumimoji="0" lang="en-US" sz="1400" b="0" i="0" u="none" strike="noStrike" cap="none" normalizeH="0" baseline="0" dirty="0" err="1" smtClean="0">
                          <a:ln>
                            <a:noFill/>
                          </a:ln>
                          <a:solidFill>
                            <a:schemeClr val="tx1"/>
                          </a:solidFill>
                          <a:effectLst/>
                          <a:latin typeface="Arial" charset="0"/>
                          <a:ea typeface="MS PGothic" charset="0"/>
                          <a:cs typeface="Arial" charset="0"/>
                        </a:rPr>
                        <a:t>Spectroradiometer</a:t>
                      </a:r>
                      <a:r>
                        <a:rPr kumimoji="0" lang="en-US" sz="1400" b="0" i="0" u="none" strike="noStrike" cap="none" normalizeH="0" baseline="0" dirty="0" smtClean="0">
                          <a:ln>
                            <a:noFill/>
                          </a:ln>
                          <a:solidFill>
                            <a:schemeClr val="tx1"/>
                          </a:solidFill>
                          <a:effectLst/>
                          <a:latin typeface="Arial" charset="0"/>
                          <a:ea typeface="MS PGothic" charset="0"/>
                          <a:cs typeface="Arial" charset="0"/>
                        </a:rPr>
                        <a:t> (MODIS)</a:t>
                      </a:r>
                    </a:p>
                    <a:p>
                      <a:pPr marL="342900" marR="0" lvl="0" indent="-342900" algn="l" defTabSz="914400" rtl="0" eaLnBrk="1" fontAlgn="base" latinLnBrk="0" hangingPunct="1">
                        <a:lnSpc>
                          <a:spcPct val="8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a typeface="MS PGothic" charset="0"/>
                        <a:cs typeface="Arial" charset="0"/>
                      </a:endParaRP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500 m spatial resolution</a:t>
                      </a: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~daily temporal resolution</a:t>
                      </a:r>
                      <a:endParaRPr kumimoji="0" lang="en-US" sz="1400" b="0" i="0" u="none" strike="noStrike" cap="none" normalizeH="0" baseline="0" dirty="0">
                        <a:ln>
                          <a:noFill/>
                        </a:ln>
                        <a:solidFill>
                          <a:schemeClr val="tx1"/>
                        </a:solidFill>
                        <a:effectLst/>
                        <a:latin typeface="Arial" charset="0"/>
                        <a:ea typeface="MS PGothic"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covered area</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albedo</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grain size</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1" i="0" u="none" strike="noStrike" cap="none" normalizeH="0" baseline="0" dirty="0" smtClean="0">
                          <a:ln>
                            <a:noFill/>
                          </a:ln>
                          <a:solidFill>
                            <a:schemeClr val="tx1"/>
                          </a:solidFill>
                          <a:effectLst/>
                          <a:latin typeface="Arial" charset="0"/>
                          <a:ea typeface="MS PGothic" charset="0"/>
                          <a:cs typeface="Arial" charset="0"/>
                        </a:rPr>
                        <a:t>Dust/BC radiative forcing</a:t>
                      </a:r>
                      <a:endParaRPr kumimoji="0" lang="en-US" sz="1400" b="1" i="0" u="none" strike="noStrike" cap="none" normalizeH="0" baseline="0" dirty="0">
                        <a:ln>
                          <a:noFill/>
                        </a:ln>
                        <a:solidFill>
                          <a:schemeClr val="tx1"/>
                        </a:solidFill>
                        <a:effectLst/>
                        <a:latin typeface="Arial" charset="0"/>
                        <a:ea typeface="MS PGothic"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60000"/>
                        <a:lumOff val="40000"/>
                      </a:schemeClr>
                    </a:solidFill>
                  </a:tcPr>
                </a:tc>
              </a:tr>
              <a:tr h="74639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MS PGothic" charset="0"/>
                          <a:cs typeface="Arial" charset="0"/>
                        </a:rPr>
                        <a:t>Aqua</a:t>
                      </a:r>
                      <a:endParaRPr kumimoji="0" lang="en-US" sz="1400" b="0" i="0" u="none" strike="noStrike" cap="none" normalizeH="0" baseline="0" dirty="0">
                        <a:ln>
                          <a:noFill/>
                        </a:ln>
                        <a:solidFill>
                          <a:srgbClr val="000000"/>
                        </a:solidFill>
                        <a:effectLst/>
                        <a:latin typeface="Arial" charset="0"/>
                        <a:ea typeface="MS PGothic"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err="1">
                          <a:ln>
                            <a:noFill/>
                          </a:ln>
                          <a:solidFill>
                            <a:schemeClr val="tx1"/>
                          </a:solidFill>
                          <a:effectLst/>
                          <a:latin typeface="Arial" charset="0"/>
                          <a:ea typeface="MS PGothic" charset="0"/>
                          <a:cs typeface="Arial" charset="0"/>
                        </a:rPr>
                        <a:t>MODerate</a:t>
                      </a:r>
                      <a:r>
                        <a:rPr kumimoji="0" lang="en-US" sz="1400" b="0" i="0" u="none" strike="noStrike" cap="none" normalizeH="0" baseline="0" dirty="0">
                          <a:ln>
                            <a:noFill/>
                          </a:ln>
                          <a:solidFill>
                            <a:schemeClr val="tx1"/>
                          </a:solidFill>
                          <a:effectLst/>
                          <a:latin typeface="Arial" charset="0"/>
                          <a:ea typeface="MS PGothic" charset="0"/>
                          <a:cs typeface="Arial" charset="0"/>
                        </a:rPr>
                        <a:t> Resolution Imaging</a:t>
                      </a: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err="1">
                          <a:ln>
                            <a:noFill/>
                          </a:ln>
                          <a:solidFill>
                            <a:schemeClr val="tx1"/>
                          </a:solidFill>
                          <a:effectLst/>
                          <a:latin typeface="Arial" charset="0"/>
                          <a:ea typeface="MS PGothic" charset="0"/>
                          <a:cs typeface="Arial" charset="0"/>
                        </a:rPr>
                        <a:t>Spectroradiometer</a:t>
                      </a:r>
                      <a:r>
                        <a:rPr kumimoji="0" lang="en-US" sz="1400" b="0" i="0" u="none" strike="noStrike" cap="none" normalizeH="0" baseline="0" dirty="0">
                          <a:ln>
                            <a:noFill/>
                          </a:ln>
                          <a:solidFill>
                            <a:schemeClr val="tx1"/>
                          </a:solidFill>
                          <a:effectLst/>
                          <a:latin typeface="Arial" charset="0"/>
                          <a:ea typeface="MS PGothic" charset="0"/>
                          <a:cs typeface="Arial" charset="0"/>
                        </a:rPr>
                        <a:t> (MODIS)</a:t>
                      </a: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MS PGothic" charset="0"/>
                          <a:cs typeface="Arial" charset="0"/>
                        </a:rPr>
                        <a:t> </a:t>
                      </a:r>
                      <a:endParaRPr kumimoji="0" lang="en-US" sz="1400" b="0" i="0" u="none" strike="noStrike" cap="none" normalizeH="0" baseline="0" dirty="0" smtClean="0">
                        <a:ln>
                          <a:noFill/>
                        </a:ln>
                        <a:solidFill>
                          <a:schemeClr val="tx1"/>
                        </a:solidFill>
                        <a:effectLst/>
                        <a:latin typeface="Arial" charset="0"/>
                        <a:ea typeface="MS PGothic" charset="0"/>
                        <a:cs typeface="Arial" charset="0"/>
                      </a:endParaRP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500 m spatial resolution</a:t>
                      </a: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~daily temporal resolution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covered area</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albedo</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grain size</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1" i="0" u="none" strike="noStrike" cap="none" normalizeH="0" baseline="0" dirty="0" smtClean="0">
                          <a:ln>
                            <a:noFill/>
                          </a:ln>
                          <a:solidFill>
                            <a:schemeClr val="tx1"/>
                          </a:solidFill>
                          <a:effectLst/>
                          <a:latin typeface="Arial" charset="0"/>
                          <a:ea typeface="MS PGothic" charset="0"/>
                          <a:cs typeface="Arial" charset="0"/>
                        </a:rPr>
                        <a:t>Dust/BC radiative forcing</a:t>
                      </a:r>
                      <a:endParaRPr kumimoji="0" lang="en-US" sz="1400" b="1" i="0" u="none" strike="noStrike" cap="none" normalizeH="0" baseline="0" dirty="0">
                        <a:ln>
                          <a:noFill/>
                        </a:ln>
                        <a:solidFill>
                          <a:schemeClr val="tx1"/>
                        </a:solidFill>
                        <a:effectLst/>
                        <a:latin typeface="Arial" charset="0"/>
                        <a:ea typeface="MS PGothic"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60000"/>
                        <a:lumOff val="40000"/>
                      </a:schemeClr>
                    </a:solidFill>
                  </a:tcPr>
                </a:tc>
              </a:tr>
              <a:tr h="11974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MS PGothic" charset="0"/>
                          <a:cs typeface="Arial" charset="0"/>
                        </a:rPr>
                        <a:t>NPOESS Preparatory Project (NPP)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MS PGothic" charset="0"/>
                          <a:cs typeface="Arial" charset="0"/>
                        </a:rPr>
                        <a:t>- </a:t>
                      </a:r>
                      <a:r>
                        <a:rPr kumimoji="0" lang="en-US" sz="1400" b="0" i="0" u="none" strike="noStrike" cap="none" normalizeH="0" baseline="0" dirty="0" err="1" smtClean="0">
                          <a:ln>
                            <a:noFill/>
                          </a:ln>
                          <a:solidFill>
                            <a:srgbClr val="000000"/>
                          </a:solidFill>
                          <a:effectLst/>
                          <a:latin typeface="Arial" charset="0"/>
                          <a:ea typeface="MS PGothic" charset="0"/>
                          <a:cs typeface="Arial" charset="0"/>
                        </a:rPr>
                        <a:t>Suomi</a:t>
                      </a:r>
                      <a:endParaRPr kumimoji="0" lang="en-US" sz="1400" b="0" i="0" u="none" strike="noStrike" cap="none" normalizeH="0" baseline="0" dirty="0">
                        <a:ln>
                          <a:noFill/>
                        </a:ln>
                        <a:solidFill>
                          <a:srgbClr val="000000"/>
                        </a:solidFill>
                        <a:effectLst/>
                        <a:latin typeface="Arial" charset="0"/>
                        <a:ea typeface="MS PGothic"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Visible Infrared Imaging Radiometer Suite (VIIRS)</a:t>
                      </a:r>
                      <a:endParaRPr kumimoji="0" lang="en-US" sz="1400" b="0" i="0" u="none" strike="noStrike" cap="none" normalizeH="0" baseline="0" dirty="0">
                        <a:ln>
                          <a:noFill/>
                        </a:ln>
                        <a:solidFill>
                          <a:schemeClr val="tx1"/>
                        </a:solidFill>
                        <a:effectLst/>
                        <a:latin typeface="Arial" charset="0"/>
                        <a:ea typeface="MS PGothic" charset="0"/>
                        <a:cs typeface="Arial" charset="0"/>
                      </a:endParaRPr>
                    </a:p>
                    <a:p>
                      <a:pPr marL="342900" marR="0" lvl="0" indent="-342900" algn="l" defTabSz="914400" rtl="0" eaLnBrk="1" fontAlgn="base" latinLnBrk="0" hangingPunct="1">
                        <a:lnSpc>
                          <a:spcPct val="8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a typeface="MS PGothic" charset="0"/>
                        <a:cs typeface="Arial" charset="0"/>
                      </a:endParaRP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750m spatial resolution</a:t>
                      </a: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~daily temporal resolution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covered area</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albedo</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grain size</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1" i="0" u="none" strike="noStrike" cap="none" normalizeH="0" baseline="0" dirty="0" smtClean="0">
                          <a:ln>
                            <a:noFill/>
                          </a:ln>
                          <a:solidFill>
                            <a:schemeClr val="tx1"/>
                          </a:solidFill>
                          <a:effectLst/>
                          <a:latin typeface="Arial" charset="0"/>
                          <a:ea typeface="MS PGothic" charset="0"/>
                          <a:cs typeface="Arial" charset="0"/>
                        </a:rPr>
                        <a:t>Dust/BC radiative forcing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60000"/>
                        <a:lumOff val="40000"/>
                      </a:schemeClr>
                    </a:solidFill>
                  </a:tcPr>
                </a:tc>
              </a:tr>
              <a:tr h="13994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MS PGothic" charset="0"/>
                          <a:cs typeface="Arial" charset="0"/>
                        </a:rPr>
                        <a:t>Landsat Data Continuity Mission (LDCM)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charset="0"/>
                          <a:ea typeface="MS PGothic" charset="0"/>
                          <a:cs typeface="Arial" charset="0"/>
                        </a:rPr>
                        <a:t>(launch February 2013)</a:t>
                      </a:r>
                      <a:endParaRPr kumimoji="0" lang="en-US" sz="1400" b="0" i="0" u="none" strike="noStrike" cap="none" normalizeH="0" baseline="0" dirty="0">
                        <a:ln>
                          <a:noFill/>
                        </a:ln>
                        <a:solidFill>
                          <a:srgbClr val="000000"/>
                        </a:solidFill>
                        <a:effectLst/>
                        <a:latin typeface="Arial" charset="0"/>
                        <a:ea typeface="MS PGothic"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Operational Land Imager (OLI)</a:t>
                      </a:r>
                    </a:p>
                    <a:p>
                      <a:pPr marL="342900" marR="0" lvl="0" indent="-342900" algn="l" defTabSz="914400" rtl="0" eaLnBrk="1" fontAlgn="base" latinLnBrk="0" hangingPunct="1">
                        <a:lnSpc>
                          <a:spcPct val="8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a typeface="MS PGothic" charset="0"/>
                        <a:cs typeface="Arial" charset="0"/>
                      </a:endParaRP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30 m spatial resolution</a:t>
                      </a:r>
                    </a:p>
                    <a:p>
                      <a:pPr marL="342900" marR="0" lvl="0" indent="-342900" algn="l" defTabSz="914400" rtl="0" eaLnBrk="1" fontAlgn="base" latinLnBrk="0" hangingPunct="1">
                        <a:lnSpc>
                          <a:spcPct val="8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16-day temporal resolution</a:t>
                      </a:r>
                    </a:p>
                    <a:p>
                      <a:pPr marL="342900" marR="0" lvl="0" indent="-342900" algn="l" defTabSz="914400" rtl="0" eaLnBrk="1" fontAlgn="base" latinLnBrk="0" hangingPunct="1">
                        <a:lnSpc>
                          <a:spcPct val="8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MS PGothic"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covered area</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albedo</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0" i="0" u="none" strike="noStrike" cap="none" normalizeH="0" baseline="0" dirty="0" smtClean="0">
                          <a:ln>
                            <a:noFill/>
                          </a:ln>
                          <a:solidFill>
                            <a:schemeClr val="tx1"/>
                          </a:solidFill>
                          <a:effectLst/>
                          <a:latin typeface="Arial" charset="0"/>
                          <a:ea typeface="MS PGothic" charset="0"/>
                          <a:cs typeface="Arial" charset="0"/>
                        </a:rPr>
                        <a:t>Snow grain size</a:t>
                      </a:r>
                    </a:p>
                    <a:p>
                      <a:pPr marL="285750" marR="0" lvl="0" indent="-285750" algn="l" defTabSz="914400" rtl="0" eaLnBrk="1" fontAlgn="base" latinLnBrk="0" hangingPunct="1">
                        <a:lnSpc>
                          <a:spcPct val="100000"/>
                        </a:lnSpc>
                        <a:spcBef>
                          <a:spcPct val="0"/>
                        </a:spcBef>
                        <a:spcAft>
                          <a:spcPct val="0"/>
                        </a:spcAft>
                        <a:buClrTx/>
                        <a:buSzTx/>
                        <a:buFont typeface="Arial"/>
                        <a:buChar char="•"/>
                        <a:tabLst/>
                      </a:pPr>
                      <a:r>
                        <a:rPr kumimoji="0" lang="en-US" sz="1400" b="1" i="0" u="none" strike="noStrike" cap="none" normalizeH="0" baseline="0" dirty="0" smtClean="0">
                          <a:ln>
                            <a:noFill/>
                          </a:ln>
                          <a:solidFill>
                            <a:schemeClr val="tx1"/>
                          </a:solidFill>
                          <a:effectLst/>
                          <a:latin typeface="Arial" charset="0"/>
                          <a:ea typeface="MS PGothic" charset="0"/>
                          <a:cs typeface="Arial" charset="0"/>
                        </a:rPr>
                        <a:t>Dust/BC radiative forcing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2">
                        <a:lumMod val="60000"/>
                        <a:lumOff val="40000"/>
                      </a:schemeClr>
                    </a:solidFill>
                  </a:tcPr>
                </a:tc>
              </a:tr>
            </a:tbl>
          </a:graphicData>
        </a:graphic>
      </p:graphicFrame>
      <p:sp>
        <p:nvSpPr>
          <p:cNvPr id="4" name="TextBox 3"/>
          <p:cNvSpPr txBox="1"/>
          <p:nvPr/>
        </p:nvSpPr>
        <p:spPr>
          <a:xfrm>
            <a:off x="8674100" y="4051300"/>
            <a:ext cx="184150" cy="584200"/>
          </a:xfrm>
          <a:prstGeom prst="rect">
            <a:avLst/>
          </a:prstGeom>
          <a:noFill/>
        </p:spPr>
        <p:txBody>
          <a:bodyPr wrap="none">
            <a:spAutoFit/>
          </a:bodyPr>
          <a:lstStyle/>
          <a:p>
            <a:pPr>
              <a:defRPr/>
            </a:pPr>
            <a:endParaRPr lang="en-US" dirty="0">
              <a:latin typeface="Verdana" pitchFamily="-110" charset="0"/>
              <a:ea typeface="MS PGothic" pitchFamily="34" charset="-128"/>
              <a:cs typeface="MS PGothic" pitchFamily="34" charset="-128"/>
            </a:endParaRPr>
          </a:p>
        </p:txBody>
      </p:sp>
      <p:sp>
        <p:nvSpPr>
          <p:cNvPr id="5" name="Title 4"/>
          <p:cNvSpPr>
            <a:spLocks noGrp="1"/>
          </p:cNvSpPr>
          <p:nvPr>
            <p:ph type="title"/>
          </p:nvPr>
        </p:nvSpPr>
        <p:spPr>
          <a:xfrm>
            <a:off x="760256" y="185965"/>
            <a:ext cx="8229600" cy="1143000"/>
          </a:xfrm>
        </p:spPr>
        <p:txBody>
          <a:bodyPr>
            <a:normAutofit/>
          </a:bodyPr>
          <a:lstStyle/>
          <a:p>
            <a:r>
              <a:rPr lang="en-US" dirty="0" smtClean="0"/>
              <a:t>Satellites providing Snow Products</a:t>
            </a:r>
            <a:endParaRPr lang="en-US" dirty="0"/>
          </a:p>
        </p:txBody>
      </p:sp>
      <p:sp>
        <p:nvSpPr>
          <p:cNvPr id="3" name="Date Placeholder 2"/>
          <p:cNvSpPr>
            <a:spLocks noGrp="1"/>
          </p:cNvSpPr>
          <p:nvPr>
            <p:ph type="dt" sz="half" idx="10"/>
          </p:nvPr>
        </p:nvSpPr>
        <p:spPr/>
        <p:txBody>
          <a:bodyPr/>
          <a:lstStyle/>
          <a:p>
            <a:r>
              <a:rPr lang="en-US" smtClean="0"/>
              <a:t>31-Mar-2013</a:t>
            </a:r>
            <a:endParaRPr lang="en-US"/>
          </a:p>
        </p:txBody>
      </p:sp>
      <p:sp>
        <p:nvSpPr>
          <p:cNvPr id="6" name="Footer Placeholder 5"/>
          <p:cNvSpPr>
            <a:spLocks noGrp="1"/>
          </p:cNvSpPr>
          <p:nvPr>
            <p:ph type="ftr" sz="quarter" idx="11"/>
          </p:nvPr>
        </p:nvSpPr>
        <p:spPr/>
        <p:txBody>
          <a:bodyPr/>
          <a:lstStyle/>
          <a:p>
            <a:r>
              <a:rPr lang="en-US" smtClean="0"/>
              <a:t>NCAR-SEA-2013</a:t>
            </a:r>
            <a:endParaRPr lang="en-US"/>
          </a:p>
        </p:txBody>
      </p:sp>
      <p:sp>
        <p:nvSpPr>
          <p:cNvPr id="7" name="Slide Number Placeholder 6"/>
          <p:cNvSpPr>
            <a:spLocks noGrp="1"/>
          </p:cNvSpPr>
          <p:nvPr>
            <p:ph type="sldNum" sz="quarter" idx="12"/>
          </p:nvPr>
        </p:nvSpPr>
        <p:spPr/>
        <p:txBody>
          <a:bodyPr/>
          <a:lstStyle/>
          <a:p>
            <a:fld id="{1158C8E6-28AC-4645-B882-76F2A58C4132}" type="slidenum">
              <a:rPr lang="en-US" smtClean="0"/>
              <a:t>30</a:t>
            </a:fld>
            <a:endParaRPr lang="en-US"/>
          </a:p>
        </p:txBody>
      </p:sp>
    </p:spTree>
    <p:extLst>
      <p:ext uri="{BB962C8B-B14F-4D97-AF65-F5344CB8AC3E}">
        <p14:creationId xmlns:p14="http://schemas.microsoft.com/office/powerpoint/2010/main" val="20550533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JPL Snow Server</a:t>
            </a:r>
            <a:endParaRPr lang="en-US" dirty="0"/>
          </a:p>
        </p:txBody>
      </p:sp>
      <p:sp>
        <p:nvSpPr>
          <p:cNvPr id="7" name="Content Placeholder 6"/>
          <p:cNvSpPr>
            <a:spLocks noGrp="1"/>
          </p:cNvSpPr>
          <p:nvPr>
            <p:ph idx="1"/>
          </p:nvPr>
        </p:nvSpPr>
        <p:spPr>
          <a:xfrm>
            <a:off x="457200" y="1600200"/>
            <a:ext cx="4095332" cy="4525963"/>
          </a:xfrm>
        </p:spPr>
        <p:txBody>
          <a:bodyPr>
            <a:normAutofit fontScale="85000" lnSpcReduction="10000"/>
          </a:bodyPr>
          <a:lstStyle/>
          <a:p>
            <a:r>
              <a:rPr lang="en-US" dirty="0" smtClean="0">
                <a:hlinkClick r:id="rId2"/>
              </a:rPr>
              <a:t>http://snow.jpl.nasa.gov</a:t>
            </a:r>
            <a:r>
              <a:rPr lang="en-US" dirty="0" smtClean="0"/>
              <a:t> </a:t>
            </a:r>
          </a:p>
          <a:p>
            <a:r>
              <a:rPr lang="en-US" dirty="0" smtClean="0"/>
              <a:t>Full bore processing and delivery system</a:t>
            </a:r>
          </a:p>
          <a:p>
            <a:pPr lvl="1"/>
            <a:r>
              <a:rPr lang="en-US" dirty="0" smtClean="0"/>
              <a:t>Near real time and historical processing</a:t>
            </a:r>
          </a:p>
          <a:p>
            <a:pPr lvl="1"/>
            <a:r>
              <a:rPr lang="en-US" dirty="0" smtClean="0"/>
              <a:t>Dust forcing and snow covered area products</a:t>
            </a:r>
          </a:p>
          <a:p>
            <a:pPr lvl="1"/>
            <a:r>
              <a:rPr lang="en-US" dirty="0" smtClean="0"/>
              <a:t>Tower data</a:t>
            </a:r>
          </a:p>
          <a:p>
            <a:pPr lvl="1"/>
            <a:r>
              <a:rPr lang="en-US" dirty="0" smtClean="0"/>
              <a:t>GIS interfaces</a:t>
            </a:r>
          </a:p>
          <a:p>
            <a:pPr lvl="1"/>
            <a:r>
              <a:rPr lang="en-US" dirty="0" smtClean="0"/>
              <a:t>CSV, JSON, </a:t>
            </a:r>
            <a:r>
              <a:rPr lang="en-US" dirty="0" err="1" smtClean="0"/>
              <a:t>GeoTIFF</a:t>
            </a:r>
            <a:r>
              <a:rPr lang="en-US" dirty="0" smtClean="0"/>
              <a:t> data format download</a:t>
            </a:r>
            <a:endParaRPr lang="en-US" dirty="0"/>
          </a:p>
        </p:txBody>
      </p:sp>
      <p:sp>
        <p:nvSpPr>
          <p:cNvPr id="3" name="Date Placeholder 2"/>
          <p:cNvSpPr>
            <a:spLocks noGrp="1"/>
          </p:cNvSpPr>
          <p:nvPr>
            <p:ph type="dt" sz="half" idx="10"/>
          </p:nvPr>
        </p:nvSpPr>
        <p:spPr/>
        <p:txBody>
          <a:bodyPr/>
          <a:lstStyle/>
          <a:p>
            <a:r>
              <a:rPr lang="en-US" smtClean="0"/>
              <a:t>31-Mar-2013</a:t>
            </a:r>
            <a:endParaRPr lang="en-US"/>
          </a:p>
        </p:txBody>
      </p:sp>
      <p:sp>
        <p:nvSpPr>
          <p:cNvPr id="4" name="Footer Placeholder 3"/>
          <p:cNvSpPr>
            <a:spLocks noGrp="1"/>
          </p:cNvSpPr>
          <p:nvPr>
            <p:ph type="ftr" sz="quarter" idx="11"/>
          </p:nvPr>
        </p:nvSpPr>
        <p:spPr/>
        <p:txBody>
          <a:bodyPr/>
          <a:lstStyle/>
          <a:p>
            <a:r>
              <a:rPr lang="en-US" smtClean="0"/>
              <a:t>NCAR-SEA-2013</a:t>
            </a:r>
            <a:endParaRPr lang="en-US"/>
          </a:p>
        </p:txBody>
      </p:sp>
      <p:sp>
        <p:nvSpPr>
          <p:cNvPr id="5" name="Slide Number Placeholder 4"/>
          <p:cNvSpPr>
            <a:spLocks noGrp="1"/>
          </p:cNvSpPr>
          <p:nvPr>
            <p:ph type="sldNum" sz="quarter" idx="12"/>
          </p:nvPr>
        </p:nvSpPr>
        <p:spPr/>
        <p:txBody>
          <a:bodyPr/>
          <a:lstStyle/>
          <a:p>
            <a:fld id="{1158C8E6-28AC-4645-B882-76F2A58C4132}" type="slidenum">
              <a:rPr lang="en-US" smtClean="0"/>
              <a:t>31</a:t>
            </a:fld>
            <a:endParaRPr lang="en-US"/>
          </a:p>
        </p:txBody>
      </p:sp>
      <p:pic>
        <p:nvPicPr>
          <p:cNvPr id="8" name="Picture 7" descr="Screen shot 2013-02-03 at 9.5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501" y="1126030"/>
            <a:ext cx="5104027" cy="4732953"/>
          </a:xfrm>
          <a:prstGeom prst="rect">
            <a:avLst/>
          </a:prstGeom>
        </p:spPr>
      </p:pic>
    </p:spTree>
    <p:extLst>
      <p:ext uri="{BB962C8B-B14F-4D97-AF65-F5344CB8AC3E}">
        <p14:creationId xmlns:p14="http://schemas.microsoft.com/office/powerpoint/2010/main" val="38867114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6"/>
          <p:cNvSpPr>
            <a:spLocks noGrp="1"/>
          </p:cNvSpPr>
          <p:nvPr>
            <p:ph type="title"/>
          </p:nvPr>
        </p:nvSpPr>
        <p:spPr>
          <a:xfrm>
            <a:off x="914400" y="228600"/>
            <a:ext cx="8229600" cy="736600"/>
          </a:xfrm>
        </p:spPr>
        <p:txBody>
          <a:bodyPr rtlCol="0">
            <a:normAutofit fontScale="90000"/>
          </a:bodyPr>
          <a:lstStyle/>
          <a:p>
            <a:pPr defTabSz="914293" eaLnBrk="1" fontAlgn="auto" hangingPunct="1">
              <a:spcAft>
                <a:spcPts val="0"/>
              </a:spcAft>
              <a:defRPr/>
            </a:pPr>
            <a:r>
              <a:rPr lang="en-US" dirty="0" smtClean="0">
                <a:latin typeface="Arial" charset="0"/>
                <a:ea typeface="+mj-ea"/>
                <a:cs typeface="+mj-cs"/>
              </a:rPr>
              <a:t>Apache OODT</a:t>
            </a:r>
          </a:p>
        </p:txBody>
      </p:sp>
      <p:sp>
        <p:nvSpPr>
          <p:cNvPr id="28674" name="Content Placeholder 9"/>
          <p:cNvSpPr txBox="1">
            <a:spLocks/>
          </p:cNvSpPr>
          <p:nvPr/>
        </p:nvSpPr>
        <p:spPr bwMode="auto">
          <a:xfrm>
            <a:off x="119063" y="1011238"/>
            <a:ext cx="5010150"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lstStyle>
            <a:lvl1pPr marL="487363" indent="-487363" defTabSz="1300163" eaLnBrk="0" hangingPunct="0">
              <a:defRPr sz="2400">
                <a:solidFill>
                  <a:schemeClr val="tx1"/>
                </a:solidFill>
                <a:latin typeface="Calibri" charset="0"/>
                <a:ea typeface="ＭＳ Ｐゴシック" charset="0"/>
                <a:cs typeface="ＭＳ Ｐゴシック" charset="0"/>
              </a:defRPr>
            </a:lvl1pPr>
            <a:lvl2pPr marL="742950" indent="-285750" defTabSz="1300163" eaLnBrk="0" hangingPunct="0">
              <a:defRPr sz="2400">
                <a:solidFill>
                  <a:schemeClr val="tx1"/>
                </a:solidFill>
                <a:latin typeface="Calibri" charset="0"/>
                <a:ea typeface="ＭＳ Ｐゴシック" charset="0"/>
              </a:defRPr>
            </a:lvl2pPr>
            <a:lvl3pPr marL="1143000" indent="-228600" defTabSz="1300163" eaLnBrk="0" hangingPunct="0">
              <a:defRPr sz="2400">
                <a:solidFill>
                  <a:schemeClr val="tx1"/>
                </a:solidFill>
                <a:latin typeface="Calibri" charset="0"/>
                <a:ea typeface="ＭＳ Ｐゴシック" charset="0"/>
              </a:defRPr>
            </a:lvl3pPr>
            <a:lvl4pPr marL="1600200" indent="-228600" defTabSz="1300163" eaLnBrk="0" hangingPunct="0">
              <a:defRPr sz="2400">
                <a:solidFill>
                  <a:schemeClr val="tx1"/>
                </a:solidFill>
                <a:latin typeface="Calibri" charset="0"/>
                <a:ea typeface="ＭＳ Ｐゴシック" charset="0"/>
              </a:defRPr>
            </a:lvl4pPr>
            <a:lvl5pPr marL="2057400" indent="-228600" defTabSz="1300163" eaLnBrk="0" hangingPunct="0">
              <a:defRPr sz="2400">
                <a:solidFill>
                  <a:schemeClr val="tx1"/>
                </a:solidFill>
                <a:latin typeface="Calibri" charset="0"/>
                <a:ea typeface="ＭＳ Ｐゴシック" charset="0"/>
              </a:defRPr>
            </a:lvl5pPr>
            <a:lvl6pPr marL="2514600" indent="-228600" defTabSz="130016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130016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130016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1300163"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spcBef>
                <a:spcPct val="20000"/>
              </a:spcBef>
              <a:buSzPct val="140000"/>
              <a:buFont typeface="Times New Roman" charset="0"/>
              <a:buChar char="•"/>
            </a:pPr>
            <a:r>
              <a:rPr lang="en-US" sz="1800" dirty="0">
                <a:latin typeface="Arial" charset="0"/>
              </a:rPr>
              <a:t>Entered </a:t>
            </a:r>
            <a:r>
              <a:rPr lang="ja-JP" altLang="en-US" sz="1800" dirty="0">
                <a:latin typeface="Arial" charset="0"/>
              </a:rPr>
              <a:t>“</a:t>
            </a:r>
            <a:r>
              <a:rPr lang="en-US" altLang="ja-JP" sz="1800" dirty="0">
                <a:latin typeface="Arial" charset="0"/>
              </a:rPr>
              <a:t>incubation</a:t>
            </a:r>
            <a:r>
              <a:rPr lang="ja-JP" altLang="en-US" sz="1800" dirty="0">
                <a:latin typeface="Arial" charset="0"/>
              </a:rPr>
              <a:t>”</a:t>
            </a:r>
            <a:r>
              <a:rPr lang="en-US" altLang="ja-JP" sz="1800" dirty="0">
                <a:latin typeface="Arial" charset="0"/>
              </a:rPr>
              <a:t> at the Apache Software Foundation in 2010</a:t>
            </a:r>
          </a:p>
          <a:p>
            <a:pPr eaLnBrk="1" hangingPunct="1">
              <a:spcBef>
                <a:spcPct val="20000"/>
              </a:spcBef>
              <a:buSzPct val="140000"/>
              <a:buFont typeface="Times New Roman" charset="0"/>
              <a:buChar char="•"/>
            </a:pPr>
            <a:r>
              <a:rPr lang="en-US" sz="1800" dirty="0">
                <a:latin typeface="Arial" charset="0"/>
              </a:rPr>
              <a:t>Selected as a top level Apache Software Foundation project in January 2011</a:t>
            </a:r>
          </a:p>
          <a:p>
            <a:pPr eaLnBrk="1" hangingPunct="1">
              <a:spcBef>
                <a:spcPct val="20000"/>
              </a:spcBef>
              <a:buSzPct val="140000"/>
              <a:buFont typeface="Times New Roman" charset="0"/>
              <a:buChar char="•"/>
            </a:pPr>
            <a:r>
              <a:rPr lang="en-US" sz="1800" dirty="0">
                <a:latin typeface="Arial" charset="0"/>
              </a:rPr>
              <a:t>Developed by a community of participants from many companies, universities, and organizations</a:t>
            </a:r>
          </a:p>
          <a:p>
            <a:pPr eaLnBrk="1" hangingPunct="1">
              <a:spcBef>
                <a:spcPct val="20000"/>
              </a:spcBef>
              <a:buSzPct val="140000"/>
              <a:buFont typeface="Times New Roman" charset="0"/>
              <a:buChar char="•"/>
            </a:pPr>
            <a:r>
              <a:rPr lang="en-US" sz="1800" dirty="0">
                <a:latin typeface="Arial" charset="0"/>
              </a:rPr>
              <a:t>Used for a diverse set of science data system activities in planetary science, earth science, radio astronomy, biomedicine, astrophysics, and more</a:t>
            </a:r>
          </a:p>
          <a:p>
            <a:pPr eaLnBrk="1" hangingPunct="1">
              <a:spcBef>
                <a:spcPct val="20000"/>
              </a:spcBef>
              <a:buSzPct val="140000"/>
              <a:buFont typeface="Times New Roman" charset="0"/>
              <a:buChar char="•"/>
            </a:pPr>
            <a:endParaRPr lang="en-US" sz="1800" dirty="0">
              <a:latin typeface="Arial" charset="0"/>
            </a:endParaRPr>
          </a:p>
          <a:p>
            <a:pPr eaLnBrk="1" hangingPunct="1">
              <a:spcBef>
                <a:spcPct val="20000"/>
              </a:spcBef>
              <a:buSzPct val="140000"/>
              <a:buFont typeface="Times New Roman" charset="0"/>
              <a:buChar char="•"/>
            </a:pPr>
            <a:endParaRPr lang="en-US" sz="1800" dirty="0">
              <a:latin typeface="Arial" charset="0"/>
            </a:endParaRPr>
          </a:p>
          <a:p>
            <a:pPr eaLnBrk="1" hangingPunct="1">
              <a:spcBef>
                <a:spcPct val="20000"/>
              </a:spcBef>
              <a:buSzPct val="140000"/>
            </a:pPr>
            <a:r>
              <a:rPr lang="en-US" sz="1700" dirty="0">
                <a:latin typeface="Arial" charset="0"/>
              </a:rPr>
              <a:t>OODT Development &amp; user community includes: </a:t>
            </a:r>
          </a:p>
        </p:txBody>
      </p:sp>
      <p:sp>
        <p:nvSpPr>
          <p:cNvPr id="28675" name="Slide Number Placeholder 9"/>
          <p:cNvSpPr txBox="1">
            <a:spLocks/>
          </p:cNvSpPr>
          <p:nvPr/>
        </p:nvSpPr>
        <p:spPr bwMode="auto">
          <a:xfrm>
            <a:off x="10294938" y="9428163"/>
            <a:ext cx="27098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46" tIns="65023" rIns="130046" bIns="65023"/>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fld id="{7F4F535E-006B-B046-A376-116BC6C9ADE5}" type="slidenum">
              <a:rPr lang="en-US" sz="1400">
                <a:solidFill>
                  <a:srgbClr val="000000"/>
                </a:solidFill>
                <a:latin typeface="Arial" charset="0"/>
                <a:sym typeface="Gill Sans" charset="0"/>
              </a:rPr>
              <a:pPr algn="r" eaLnBrk="1" hangingPunct="1"/>
              <a:t>32</a:t>
            </a:fld>
            <a:endParaRPr lang="en-US" sz="1400">
              <a:solidFill>
                <a:srgbClr val="000000"/>
              </a:solidFill>
              <a:latin typeface="Arial" charset="0"/>
              <a:sym typeface="Gill Sans" charset="0"/>
            </a:endParaRPr>
          </a:p>
        </p:txBody>
      </p:sp>
      <p:pic>
        <p:nvPicPr>
          <p:cNvPr id="28677" name="Picture 11" descr="Screen shot 2010-10-15 at 7.32.27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11738" y="1181100"/>
            <a:ext cx="402907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Box 12"/>
          <p:cNvSpPr txBox="1">
            <a:spLocks noChangeArrowheads="1"/>
          </p:cNvSpPr>
          <p:nvPr/>
        </p:nvSpPr>
        <p:spPr bwMode="auto">
          <a:xfrm>
            <a:off x="5837238" y="4481513"/>
            <a:ext cx="250825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FFFFFF"/>
                </a:solidFill>
                <a:latin typeface="Arial" charset="0"/>
              </a:rPr>
              <a:t>http://oodt.apache.org</a:t>
            </a:r>
          </a:p>
        </p:txBody>
      </p:sp>
      <p:sp>
        <p:nvSpPr>
          <p:cNvPr id="2" name="Date Placeholder 1"/>
          <p:cNvSpPr>
            <a:spLocks noGrp="1"/>
          </p:cNvSpPr>
          <p:nvPr>
            <p:ph type="dt" sz="quarter" idx="10"/>
          </p:nvPr>
        </p:nvSpPr>
        <p:spPr/>
        <p:txBody>
          <a:bodyPr/>
          <a:lstStyle/>
          <a:p>
            <a:pPr>
              <a:defRPr/>
            </a:pPr>
            <a:r>
              <a:rPr lang="en-US" smtClean="0"/>
              <a:t>31-Mar-2013</a:t>
            </a:r>
            <a:endParaRPr lang="en-US"/>
          </a:p>
        </p:txBody>
      </p:sp>
      <p:sp>
        <p:nvSpPr>
          <p:cNvPr id="3" name="Footer Placeholder 2"/>
          <p:cNvSpPr>
            <a:spLocks noGrp="1"/>
          </p:cNvSpPr>
          <p:nvPr>
            <p:ph type="ftr" sz="quarter" idx="11"/>
          </p:nvPr>
        </p:nvSpPr>
        <p:spPr/>
        <p:txBody>
          <a:bodyPr/>
          <a:lstStyle/>
          <a:p>
            <a:pPr>
              <a:defRPr/>
            </a:pPr>
            <a:r>
              <a:rPr lang="en-US" smtClean="0"/>
              <a:t>NCAR-SEA-2013</a:t>
            </a:r>
            <a:endParaRPr lang="en-US"/>
          </a:p>
        </p:txBody>
      </p:sp>
      <p:sp>
        <p:nvSpPr>
          <p:cNvPr id="2868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A362852A-42D3-984A-9ED7-174049A84A04}" type="slidenum">
              <a:rPr lang="en-US" sz="1200">
                <a:solidFill>
                  <a:srgbClr val="898989"/>
                </a:solidFill>
              </a:rPr>
              <a:pPr eaLnBrk="1" hangingPunct="1"/>
              <a:t>32</a:t>
            </a:fld>
            <a:endParaRPr lang="en-US" sz="1200">
              <a:solidFill>
                <a:srgbClr val="898989"/>
              </a:solidFill>
            </a:endParaRPr>
          </a:p>
        </p:txBody>
      </p:sp>
      <p:grpSp>
        <p:nvGrpSpPr>
          <p:cNvPr id="28682" name="Group 3"/>
          <p:cNvGrpSpPr>
            <a:grpSpLocks/>
          </p:cNvGrpSpPr>
          <p:nvPr/>
        </p:nvGrpSpPr>
        <p:grpSpPr bwMode="auto">
          <a:xfrm>
            <a:off x="617538" y="5257800"/>
            <a:ext cx="8526462" cy="1163638"/>
            <a:chOff x="8951913" y="18665825"/>
            <a:chExt cx="20258087" cy="3071813"/>
          </a:xfrm>
        </p:grpSpPr>
        <p:grpSp>
          <p:nvGrpSpPr>
            <p:cNvPr id="28684" name="Group 3"/>
            <p:cNvGrpSpPr>
              <a:grpSpLocks/>
            </p:cNvGrpSpPr>
            <p:nvPr/>
          </p:nvGrpSpPr>
          <p:grpSpPr bwMode="auto">
            <a:xfrm>
              <a:off x="10966450" y="18665825"/>
              <a:ext cx="16459200" cy="3071813"/>
              <a:chOff x="15029691" y="19431000"/>
              <a:chExt cx="7685087" cy="1404938"/>
            </a:xfrm>
          </p:grpSpPr>
          <p:pic>
            <p:nvPicPr>
              <p:cNvPr id="2868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06691" y="19431000"/>
                <a:ext cx="1208087"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96691" y="19692938"/>
                <a:ext cx="9271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04778" y="19769138"/>
                <a:ext cx="111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363691" y="19692938"/>
                <a:ext cx="811212"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029691" y="19659600"/>
                <a:ext cx="12319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629891" y="19659600"/>
                <a:ext cx="7493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85"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614563" y="19018250"/>
              <a:ext cx="1595437"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951913" y="19492913"/>
              <a:ext cx="210026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683" name="Picture 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463" y="5486400"/>
            <a:ext cx="5334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02542" y="4261846"/>
            <a:ext cx="2523225" cy="75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41557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3" descr="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 y="1187450"/>
            <a:ext cx="6630988"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3"/>
          <p:cNvSpPr>
            <a:spLocks noChangeArrowheads="1"/>
          </p:cNvSpPr>
          <p:nvPr/>
        </p:nvSpPr>
        <p:spPr bwMode="auto">
          <a:xfrm>
            <a:off x="241300" y="4822825"/>
            <a:ext cx="86868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lstStyle/>
          <a:p>
            <a:pPr marL="342900" indent="-342900">
              <a:lnSpc>
                <a:spcPct val="90000"/>
              </a:lnSpc>
              <a:spcBef>
                <a:spcPct val="45000"/>
              </a:spcBef>
              <a:buFontTx/>
              <a:buChar char="•"/>
            </a:pPr>
            <a:r>
              <a:rPr lang="en-US" b="1" dirty="0">
                <a:solidFill>
                  <a:srgbClr val="000000"/>
                </a:solidFill>
              </a:rPr>
              <a:t>All Core components implemented as web services</a:t>
            </a:r>
          </a:p>
          <a:p>
            <a:pPr marL="742950" lvl="1" indent="-285750">
              <a:lnSpc>
                <a:spcPct val="90000"/>
              </a:lnSpc>
              <a:spcBef>
                <a:spcPct val="45000"/>
              </a:spcBef>
              <a:buFontTx/>
              <a:buChar char="–"/>
            </a:pPr>
            <a:r>
              <a:rPr lang="en-US" sz="1400" dirty="0">
                <a:solidFill>
                  <a:srgbClr val="000000"/>
                </a:solidFill>
              </a:rPr>
              <a:t>XML-RPC used to communicate between components</a:t>
            </a:r>
          </a:p>
          <a:p>
            <a:pPr marL="742950" lvl="1" indent="-285750">
              <a:lnSpc>
                <a:spcPct val="90000"/>
              </a:lnSpc>
              <a:spcBef>
                <a:spcPct val="45000"/>
              </a:spcBef>
              <a:buFontTx/>
              <a:buChar char="–"/>
            </a:pPr>
            <a:r>
              <a:rPr lang="en-US" sz="1400" dirty="0">
                <a:solidFill>
                  <a:srgbClr val="000000"/>
                </a:solidFill>
              </a:rPr>
              <a:t>Servers implemented in Java</a:t>
            </a:r>
          </a:p>
          <a:p>
            <a:pPr marL="742950" lvl="1" indent="-285750">
              <a:lnSpc>
                <a:spcPct val="90000"/>
              </a:lnSpc>
              <a:spcBef>
                <a:spcPct val="45000"/>
              </a:spcBef>
              <a:buFontTx/>
              <a:buChar char="–"/>
            </a:pPr>
            <a:r>
              <a:rPr lang="en-US" sz="1400" dirty="0">
                <a:solidFill>
                  <a:srgbClr val="000000"/>
                </a:solidFill>
              </a:rPr>
              <a:t>Clients implemented in Java, scripts, Python,  PHP and web-apps</a:t>
            </a:r>
          </a:p>
          <a:p>
            <a:pPr marL="742950" lvl="1" indent="-285750">
              <a:lnSpc>
                <a:spcPct val="90000"/>
              </a:lnSpc>
              <a:spcBef>
                <a:spcPct val="45000"/>
              </a:spcBef>
              <a:buFontTx/>
              <a:buChar char="–"/>
            </a:pPr>
            <a:r>
              <a:rPr lang="en-US" sz="1400" dirty="0">
                <a:solidFill>
                  <a:srgbClr val="000000"/>
                </a:solidFill>
              </a:rPr>
              <a:t>Service configuration implemented in ASCII and XML files </a:t>
            </a:r>
          </a:p>
          <a:p>
            <a:pPr marL="742950" lvl="1" indent="-285750">
              <a:lnSpc>
                <a:spcPct val="90000"/>
              </a:lnSpc>
              <a:spcBef>
                <a:spcPct val="45000"/>
              </a:spcBef>
              <a:buFontTx/>
              <a:buChar char="–"/>
            </a:pPr>
            <a:endParaRPr lang="en-US" sz="1400" dirty="0">
              <a:solidFill>
                <a:srgbClr val="000000"/>
              </a:solidFill>
            </a:endParaRPr>
          </a:p>
          <a:p>
            <a:pPr marL="742950" lvl="1" indent="-285750">
              <a:lnSpc>
                <a:spcPct val="90000"/>
              </a:lnSpc>
              <a:spcBef>
                <a:spcPct val="45000"/>
              </a:spcBef>
              <a:buFontTx/>
              <a:buChar char="–"/>
            </a:pPr>
            <a:endParaRPr lang="en-US" sz="1400" b="1" dirty="0">
              <a:solidFill>
                <a:srgbClr val="000000"/>
              </a:solidFill>
            </a:endParaRPr>
          </a:p>
        </p:txBody>
      </p:sp>
      <p:sp>
        <p:nvSpPr>
          <p:cNvPr id="231429" name="Rectangle 5"/>
          <p:cNvSpPr>
            <a:spLocks noChangeArrowheads="1"/>
          </p:cNvSpPr>
          <p:nvPr/>
        </p:nvSpPr>
        <p:spPr bwMode="auto">
          <a:xfrm>
            <a:off x="720725" y="4873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p>
        </p:txBody>
      </p:sp>
      <p:sp>
        <p:nvSpPr>
          <p:cNvPr id="33796" name="Rectangle 2"/>
          <p:cNvSpPr>
            <a:spLocks noGrp="1" noChangeArrowheads="1"/>
          </p:cNvSpPr>
          <p:nvPr>
            <p:ph type="title" idx="4294967295"/>
          </p:nvPr>
        </p:nvSpPr>
        <p:spPr>
          <a:xfrm>
            <a:off x="904875" y="274638"/>
            <a:ext cx="8229600" cy="1143000"/>
          </a:xfrm>
        </p:spPr>
        <p:txBody>
          <a:bodyPr>
            <a:normAutofit fontScale="90000"/>
          </a:bodyPr>
          <a:lstStyle/>
          <a:p>
            <a:r>
              <a:rPr lang="en-US" b="1" dirty="0" smtClean="0">
                <a:latin typeface="Arial" charset="0"/>
              </a:rPr>
              <a:t>Apache OODT </a:t>
            </a:r>
            <a:r>
              <a:rPr lang="en-US" b="1" dirty="0">
                <a:latin typeface="Arial" charset="0"/>
              </a:rPr>
              <a:t>Core Components</a:t>
            </a:r>
            <a:endParaRPr lang="en-US" sz="1800" b="1" dirty="0">
              <a:latin typeface="Arial" charset="0"/>
            </a:endParaRPr>
          </a:p>
        </p:txBody>
      </p:sp>
      <p:sp>
        <p:nvSpPr>
          <p:cNvPr id="2" name="Date Placeholder 1"/>
          <p:cNvSpPr>
            <a:spLocks noGrp="1"/>
          </p:cNvSpPr>
          <p:nvPr>
            <p:ph type="dt" sz="half" idx="10"/>
          </p:nvPr>
        </p:nvSpPr>
        <p:spPr/>
        <p:txBody>
          <a:bodyPr/>
          <a:lstStyle/>
          <a:p>
            <a:r>
              <a:rPr lang="en-US" smtClean="0"/>
              <a:t>31-Mar-2013</a:t>
            </a:r>
            <a:endParaRPr lang="en-US"/>
          </a:p>
        </p:txBody>
      </p:sp>
      <p:sp>
        <p:nvSpPr>
          <p:cNvPr id="3" name="Footer Placeholder 2"/>
          <p:cNvSpPr>
            <a:spLocks noGrp="1"/>
          </p:cNvSpPr>
          <p:nvPr>
            <p:ph type="ftr" sz="quarter" idx="11"/>
          </p:nvPr>
        </p:nvSpPr>
        <p:spPr/>
        <p:txBody>
          <a:bodyPr/>
          <a:lstStyle/>
          <a:p>
            <a:r>
              <a:rPr lang="en-US" smtClean="0"/>
              <a:t>NCAR-SEA-2013</a:t>
            </a:r>
            <a:endParaRPr lang="en-US"/>
          </a:p>
        </p:txBody>
      </p:sp>
      <p:sp>
        <p:nvSpPr>
          <p:cNvPr id="4" name="Slide Number Placeholder 3"/>
          <p:cNvSpPr>
            <a:spLocks noGrp="1"/>
          </p:cNvSpPr>
          <p:nvPr>
            <p:ph type="sldNum" sz="quarter" idx="12"/>
          </p:nvPr>
        </p:nvSpPr>
        <p:spPr/>
        <p:txBody>
          <a:bodyPr/>
          <a:lstStyle/>
          <a:p>
            <a:fld id="{1158C8E6-28AC-4645-B882-76F2A58C4132}" type="slidenum">
              <a:rPr lang="en-US" smtClean="0"/>
              <a:t>33</a:t>
            </a:fld>
            <a:endParaRPr lang="en-US"/>
          </a:p>
        </p:txBody>
      </p:sp>
    </p:spTree>
    <p:extLst>
      <p:ext uri="{BB962C8B-B14F-4D97-AF65-F5344CB8AC3E}">
        <p14:creationId xmlns:p14="http://schemas.microsoft.com/office/powerpoint/2010/main" val="23921668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urface_black_20100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868" y="1147763"/>
            <a:ext cx="5339728" cy="4609068"/>
          </a:xfrm>
          <a:prstGeom prst="rect">
            <a:avLst/>
          </a:prstGeom>
        </p:spPr>
      </p:pic>
      <p:sp>
        <p:nvSpPr>
          <p:cNvPr id="8" name="TextBox 7"/>
          <p:cNvSpPr txBox="1"/>
          <p:nvPr/>
        </p:nvSpPr>
        <p:spPr>
          <a:xfrm>
            <a:off x="245477" y="1442790"/>
            <a:ext cx="3505200" cy="3816429"/>
          </a:xfrm>
          <a:prstGeom prst="rect">
            <a:avLst/>
          </a:prstGeom>
          <a:noFill/>
        </p:spPr>
        <p:txBody>
          <a:bodyPr wrap="square" rtlCol="0">
            <a:spAutoFit/>
          </a:bodyPr>
          <a:lstStyle/>
          <a:p>
            <a:r>
              <a:rPr lang="en-US" sz="2200" dirty="0" smtClean="0">
                <a:solidFill>
                  <a:srgbClr val="000000"/>
                </a:solidFill>
                <a:latin typeface="Optima"/>
                <a:cs typeface="Optima"/>
              </a:rPr>
              <a:t>JPL MODSCAG algorithm</a:t>
            </a:r>
          </a:p>
          <a:p>
            <a:r>
              <a:rPr lang="en-US" sz="2200" i="1" dirty="0" smtClean="0">
                <a:solidFill>
                  <a:srgbClr val="000000"/>
                </a:solidFill>
                <a:latin typeface="Optima"/>
                <a:cs typeface="Optima"/>
              </a:rPr>
              <a:t>(Painter et al</a:t>
            </a:r>
            <a:r>
              <a:rPr lang="en-US" sz="2200" dirty="0" smtClean="0">
                <a:solidFill>
                  <a:srgbClr val="000000"/>
                </a:solidFill>
                <a:latin typeface="Optima"/>
                <a:cs typeface="Optima"/>
              </a:rPr>
              <a:t> 2009)</a:t>
            </a:r>
          </a:p>
          <a:p>
            <a:r>
              <a:rPr lang="en-US" sz="2200" dirty="0" smtClean="0">
                <a:solidFill>
                  <a:srgbClr val="000000"/>
                </a:solidFill>
                <a:latin typeface="Optima"/>
                <a:cs typeface="Optima"/>
              </a:rPr>
              <a:t>Spectral mixture analysis of MODIS Surface Reflectance products</a:t>
            </a:r>
          </a:p>
          <a:p>
            <a:endParaRPr lang="en-US" sz="2200" dirty="0" smtClean="0">
              <a:solidFill>
                <a:srgbClr val="000000"/>
              </a:solidFill>
              <a:latin typeface="Optima"/>
              <a:cs typeface="Optima"/>
            </a:endParaRPr>
          </a:p>
          <a:p>
            <a:r>
              <a:rPr lang="en-US" sz="2200" dirty="0" smtClean="0">
                <a:solidFill>
                  <a:srgbClr val="000000"/>
                </a:solidFill>
                <a:latin typeface="Optima"/>
                <a:cs typeface="Optima"/>
              </a:rPr>
              <a:t>Daily 500 </a:t>
            </a:r>
            <a:r>
              <a:rPr lang="en-US" sz="2200" dirty="0" err="1" smtClean="0">
                <a:solidFill>
                  <a:srgbClr val="000000"/>
                </a:solidFill>
                <a:latin typeface="Optima"/>
                <a:cs typeface="Optima"/>
              </a:rPr>
              <a:t>m</a:t>
            </a:r>
            <a:r>
              <a:rPr lang="en-US" sz="2200" dirty="0" smtClean="0">
                <a:solidFill>
                  <a:srgbClr val="000000"/>
                </a:solidFill>
                <a:latin typeface="Optima"/>
                <a:cs typeface="Optima"/>
              </a:rPr>
              <a:t> coverage in late morning and early afternoon from NASA satellites Terra and Aqua</a:t>
            </a:r>
          </a:p>
          <a:p>
            <a:endParaRPr lang="en-US" sz="2200" dirty="0" smtClean="0">
              <a:solidFill>
                <a:srgbClr val="000000"/>
              </a:solidFill>
              <a:latin typeface="Optima"/>
              <a:cs typeface="Optima"/>
            </a:endParaRPr>
          </a:p>
        </p:txBody>
      </p:sp>
      <p:sp>
        <p:nvSpPr>
          <p:cNvPr id="4" name="Title 1"/>
          <p:cNvSpPr>
            <a:spLocks noGrp="1"/>
          </p:cNvSpPr>
          <p:nvPr>
            <p:ph type="title"/>
          </p:nvPr>
        </p:nvSpPr>
        <p:spPr>
          <a:xfrm>
            <a:off x="853062" y="4763"/>
            <a:ext cx="8229600" cy="1143000"/>
          </a:xfrm>
        </p:spPr>
        <p:txBody>
          <a:bodyPr>
            <a:normAutofit fontScale="90000"/>
          </a:bodyPr>
          <a:lstStyle/>
          <a:p>
            <a:r>
              <a:rPr lang="en-US" dirty="0" smtClean="0"/>
              <a:t>MODIS Snow Covered Area and Grain Size (MODSCAG)</a:t>
            </a:r>
            <a:endParaRPr lang="en-US" dirty="0"/>
          </a:p>
        </p:txBody>
      </p:sp>
      <p:sp>
        <p:nvSpPr>
          <p:cNvPr id="11" name="TextBox 10"/>
          <p:cNvSpPr txBox="1"/>
          <p:nvPr/>
        </p:nvSpPr>
        <p:spPr>
          <a:xfrm>
            <a:off x="3919054" y="5756831"/>
            <a:ext cx="5105400" cy="738664"/>
          </a:xfrm>
          <a:prstGeom prst="rect">
            <a:avLst/>
          </a:prstGeom>
          <a:noFill/>
        </p:spPr>
        <p:txBody>
          <a:bodyPr wrap="square" rtlCol="0">
            <a:spAutoFit/>
          </a:bodyPr>
          <a:lstStyle/>
          <a:p>
            <a:pPr algn="r"/>
            <a:r>
              <a:rPr lang="en-US" sz="2400" dirty="0" smtClean="0">
                <a:solidFill>
                  <a:srgbClr val="000000"/>
                </a:solidFill>
                <a:latin typeface="Optima"/>
                <a:cs typeface="Optima"/>
              </a:rPr>
              <a:t>Upper Colorado River Basin</a:t>
            </a:r>
          </a:p>
          <a:p>
            <a:pPr algn="r"/>
            <a:r>
              <a:rPr lang="en-US" dirty="0" smtClean="0">
                <a:solidFill>
                  <a:srgbClr val="000000"/>
                </a:solidFill>
                <a:latin typeface="Optima"/>
                <a:cs typeface="Optima"/>
              </a:rPr>
              <a:t>March 9, 2009</a:t>
            </a:r>
            <a:endParaRPr lang="en-US" dirty="0">
              <a:solidFill>
                <a:srgbClr val="000000"/>
              </a:solidFill>
              <a:latin typeface="Optima"/>
              <a:cs typeface="Optima"/>
            </a:endParaRPr>
          </a:p>
        </p:txBody>
      </p:sp>
      <p:pic>
        <p:nvPicPr>
          <p:cNvPr id="6" name="Picture 5" descr="Screen shot 2011-09-21 at 8.47.09 AM.png"/>
          <p:cNvPicPr>
            <a:picLocks noChangeAspect="1"/>
          </p:cNvPicPr>
          <p:nvPr/>
        </p:nvPicPr>
        <p:blipFill>
          <a:blip r:embed="rId3"/>
          <a:stretch>
            <a:fillRect/>
          </a:stretch>
        </p:blipFill>
        <p:spPr>
          <a:xfrm>
            <a:off x="0" y="5314320"/>
            <a:ext cx="4995333" cy="1371811"/>
          </a:xfrm>
          <a:prstGeom prst="rect">
            <a:avLst/>
          </a:prstGeom>
        </p:spPr>
      </p:pic>
      <p:sp>
        <p:nvSpPr>
          <p:cNvPr id="2" name="Date Placeholder 1"/>
          <p:cNvSpPr>
            <a:spLocks noGrp="1"/>
          </p:cNvSpPr>
          <p:nvPr>
            <p:ph type="dt" sz="half" idx="10"/>
          </p:nvPr>
        </p:nvSpPr>
        <p:spPr/>
        <p:txBody>
          <a:bodyPr/>
          <a:lstStyle/>
          <a:p>
            <a:r>
              <a:rPr lang="en-US" smtClean="0"/>
              <a:t>31-Mar-2013</a:t>
            </a:r>
            <a:endParaRPr lang="en-US"/>
          </a:p>
        </p:txBody>
      </p:sp>
      <p:sp>
        <p:nvSpPr>
          <p:cNvPr id="3" name="Footer Placeholder 2"/>
          <p:cNvSpPr>
            <a:spLocks noGrp="1"/>
          </p:cNvSpPr>
          <p:nvPr>
            <p:ph type="ftr" sz="quarter" idx="11"/>
          </p:nvPr>
        </p:nvSpPr>
        <p:spPr/>
        <p:txBody>
          <a:bodyPr/>
          <a:lstStyle/>
          <a:p>
            <a:r>
              <a:rPr lang="en-US" smtClean="0"/>
              <a:t>NCAR-SEA-2013</a:t>
            </a:r>
            <a:endParaRPr lang="en-US"/>
          </a:p>
        </p:txBody>
      </p:sp>
      <p:sp>
        <p:nvSpPr>
          <p:cNvPr id="5" name="Slide Number Placeholder 4"/>
          <p:cNvSpPr>
            <a:spLocks noGrp="1"/>
          </p:cNvSpPr>
          <p:nvPr>
            <p:ph type="sldNum" sz="quarter" idx="12"/>
          </p:nvPr>
        </p:nvSpPr>
        <p:spPr/>
        <p:txBody>
          <a:bodyPr/>
          <a:lstStyle/>
          <a:p>
            <a:fld id="{1158C8E6-28AC-4645-B882-76F2A58C4132}" type="slidenum">
              <a:rPr lang="en-US" smtClean="0"/>
              <a:t>34</a:t>
            </a:fld>
            <a:endParaRPr lang="en-US"/>
          </a:p>
        </p:txBody>
      </p:sp>
    </p:spTree>
    <p:extLst>
      <p:ext uri="{BB962C8B-B14F-4D97-AF65-F5344CB8AC3E}">
        <p14:creationId xmlns:p14="http://schemas.microsoft.com/office/powerpoint/2010/main" val="23204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0675"/>
            <a:ext cx="8229600" cy="1143000"/>
          </a:xfrm>
        </p:spPr>
        <p:txBody>
          <a:bodyPr>
            <a:normAutofit fontScale="90000"/>
          </a:bodyPr>
          <a:lstStyle/>
          <a:p>
            <a:r>
              <a:rPr lang="en-US" dirty="0" smtClean="0"/>
              <a:t>MODSCAG Processing: Two Products/ Two Inputs</a:t>
            </a:r>
            <a:endParaRPr lang="en-US" dirty="0"/>
          </a:p>
        </p:txBody>
      </p:sp>
      <p:sp>
        <p:nvSpPr>
          <p:cNvPr id="3" name="Content Placeholder 2"/>
          <p:cNvSpPr>
            <a:spLocks noGrp="1"/>
          </p:cNvSpPr>
          <p:nvPr>
            <p:ph idx="1"/>
          </p:nvPr>
        </p:nvSpPr>
        <p:spPr>
          <a:xfrm>
            <a:off x="457200" y="1727200"/>
            <a:ext cx="8229600" cy="4525963"/>
          </a:xfrm>
        </p:spPr>
        <p:txBody>
          <a:bodyPr>
            <a:normAutofit fontScale="70000" lnSpcReduction="20000"/>
          </a:bodyPr>
          <a:lstStyle/>
          <a:p>
            <a:r>
              <a:rPr lang="en-US" dirty="0"/>
              <a:t>MODIS tiles are defined by their horizontal and vertical tile IDs (the 2 characters after the h and the v respectively</a:t>
            </a:r>
            <a:r>
              <a:rPr lang="en-US" dirty="0" smtClean="0"/>
              <a:t>)</a:t>
            </a:r>
          </a:p>
          <a:p>
            <a:endParaRPr lang="en-US" dirty="0"/>
          </a:p>
          <a:p>
            <a:r>
              <a:rPr lang="en-US" dirty="0" smtClean="0"/>
              <a:t>Historical Tiles over the Western United States (LPDAAC)</a:t>
            </a:r>
          </a:p>
          <a:p>
            <a:pPr lvl="1"/>
            <a:r>
              <a:rPr lang="en-US" dirty="0" smtClean="0"/>
              <a:t>Time Range:  2000 - Present</a:t>
            </a:r>
          </a:p>
          <a:p>
            <a:pPr lvl="1"/>
            <a:r>
              <a:rPr lang="en-US" dirty="0" smtClean="0"/>
              <a:t>h08v04, h08v05, h09v05, h09v04, h10v04</a:t>
            </a:r>
          </a:p>
          <a:p>
            <a:pPr lvl="1"/>
            <a:r>
              <a:rPr lang="en-US" dirty="0"/>
              <a:t>LPDAAC is </a:t>
            </a:r>
            <a:r>
              <a:rPr lang="en-US" dirty="0" smtClean="0"/>
              <a:t>NASA Land Processes data center located </a:t>
            </a:r>
            <a:r>
              <a:rPr lang="en-US" dirty="0"/>
              <a:t>at the USGS Earth Resources Observation and Science (EROS) Center in Sioux Falls, South </a:t>
            </a:r>
            <a:r>
              <a:rPr lang="en-US" dirty="0" err="1"/>
              <a:t>Dako</a:t>
            </a:r>
            <a:endParaRPr lang="en-US" dirty="0" smtClean="0"/>
          </a:p>
          <a:p>
            <a:endParaRPr lang="en-US" dirty="0" smtClean="0"/>
          </a:p>
          <a:p>
            <a:r>
              <a:rPr lang="en-US" dirty="0" smtClean="0"/>
              <a:t>MODIS Near Real-Time Products (LANCE MODIS NRT)</a:t>
            </a:r>
          </a:p>
          <a:p>
            <a:pPr lvl="1"/>
            <a:r>
              <a:rPr lang="en-US" dirty="0" smtClean="0"/>
              <a:t>Time Range: Dec 2011 - Present</a:t>
            </a:r>
          </a:p>
          <a:p>
            <a:pPr lvl="1"/>
            <a:r>
              <a:rPr lang="en-US" dirty="0" smtClean="0"/>
              <a:t>Western United States</a:t>
            </a:r>
          </a:p>
          <a:p>
            <a:pPr lvl="1"/>
            <a:r>
              <a:rPr lang="en-US" dirty="0" smtClean="0"/>
              <a:t>High Asia</a:t>
            </a:r>
          </a:p>
          <a:p>
            <a:pPr lvl="1"/>
            <a:endParaRPr lang="en-US" dirty="0"/>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158C8E6-28AC-4645-B882-76F2A58C4132}" type="slidenum">
              <a:rPr lang="en-US" smtClean="0"/>
              <a:t>35</a:t>
            </a:fld>
            <a:endParaRPr lang="en-US"/>
          </a:p>
        </p:txBody>
      </p:sp>
    </p:spTree>
    <p:extLst>
      <p:ext uri="{BB962C8B-B14F-4D97-AF65-F5344CB8AC3E}">
        <p14:creationId xmlns:p14="http://schemas.microsoft.com/office/powerpoint/2010/main" val="318664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DSCAGArchDiagram (1).png"/>
          <p:cNvPicPr>
            <a:picLocks noChangeAspect="1"/>
          </p:cNvPicPr>
          <p:nvPr/>
        </p:nvPicPr>
        <p:blipFill>
          <a:blip r:embed="rId2">
            <a:alphaModFix/>
            <a:extLst>
              <a:ext uri="{BEBA8EAE-BF5A-486C-A8C5-ECC9F3942E4B}">
                <a14:imgProps xmlns:a14="http://schemas.microsoft.com/office/drawing/2010/main">
                  <a14:imgLayer r:embed="rId3">
                    <a14:imgEffect>
                      <a14:sharpenSoften amount="100000"/>
                    </a14:imgEffect>
                    <a14:imgEffect>
                      <a14:saturation sat="1960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0" y="12211"/>
            <a:ext cx="9144000" cy="6858000"/>
          </a:xfrm>
          <a:prstGeom prst="rect">
            <a:avLst/>
          </a:prstGeom>
        </p:spPr>
      </p:pic>
      <p:sp>
        <p:nvSpPr>
          <p:cNvPr id="2" name="Date Placeholder 1"/>
          <p:cNvSpPr>
            <a:spLocks noGrp="1"/>
          </p:cNvSpPr>
          <p:nvPr>
            <p:ph type="dt" sz="half" idx="10"/>
          </p:nvPr>
        </p:nvSpPr>
        <p:spPr/>
        <p:txBody>
          <a:bodyPr/>
          <a:lstStyle/>
          <a:p>
            <a:r>
              <a:rPr lang="en-US" smtClean="0"/>
              <a:t>31-Mar-2013</a:t>
            </a:r>
            <a:endParaRPr lang="en-US"/>
          </a:p>
        </p:txBody>
      </p:sp>
      <p:sp>
        <p:nvSpPr>
          <p:cNvPr id="4" name="Footer Placeholder 3"/>
          <p:cNvSpPr>
            <a:spLocks noGrp="1"/>
          </p:cNvSpPr>
          <p:nvPr>
            <p:ph type="ftr" sz="quarter" idx="11"/>
          </p:nvPr>
        </p:nvSpPr>
        <p:spPr/>
        <p:txBody>
          <a:bodyPr/>
          <a:lstStyle/>
          <a:p>
            <a:r>
              <a:rPr lang="en-US" smtClean="0"/>
              <a:t>NCAR-SEA-2013</a:t>
            </a:r>
            <a:endParaRPr lang="en-US"/>
          </a:p>
        </p:txBody>
      </p:sp>
      <p:sp>
        <p:nvSpPr>
          <p:cNvPr id="5" name="Slide Number Placeholder 4"/>
          <p:cNvSpPr>
            <a:spLocks noGrp="1"/>
          </p:cNvSpPr>
          <p:nvPr>
            <p:ph type="sldNum" sz="quarter" idx="12"/>
          </p:nvPr>
        </p:nvSpPr>
        <p:spPr/>
        <p:txBody>
          <a:bodyPr/>
          <a:lstStyle/>
          <a:p>
            <a:fld id="{1158C8E6-28AC-4645-B882-76F2A58C4132}" type="slidenum">
              <a:rPr lang="en-US" smtClean="0"/>
              <a:t>36</a:t>
            </a:fld>
            <a:endParaRPr lang="en-US"/>
          </a:p>
        </p:txBody>
      </p:sp>
    </p:spTree>
    <p:extLst>
      <p:ext uri="{BB962C8B-B14F-4D97-AF65-F5344CB8AC3E}">
        <p14:creationId xmlns:p14="http://schemas.microsoft.com/office/powerpoint/2010/main" val="67998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SCAGNRTProcessFlow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Date Placeholder 2"/>
          <p:cNvSpPr>
            <a:spLocks noGrp="1"/>
          </p:cNvSpPr>
          <p:nvPr>
            <p:ph type="dt" sz="half" idx="10"/>
          </p:nvPr>
        </p:nvSpPr>
        <p:spPr/>
        <p:txBody>
          <a:bodyPr/>
          <a:lstStyle/>
          <a:p>
            <a:r>
              <a:rPr lang="en-US" smtClean="0"/>
              <a:t>31-Mar-2013</a:t>
            </a:r>
            <a:endParaRPr lang="en-US"/>
          </a:p>
        </p:txBody>
      </p:sp>
      <p:sp>
        <p:nvSpPr>
          <p:cNvPr id="4" name="Footer Placeholder 3"/>
          <p:cNvSpPr>
            <a:spLocks noGrp="1"/>
          </p:cNvSpPr>
          <p:nvPr>
            <p:ph type="ftr" sz="quarter" idx="11"/>
          </p:nvPr>
        </p:nvSpPr>
        <p:spPr/>
        <p:txBody>
          <a:bodyPr/>
          <a:lstStyle/>
          <a:p>
            <a:r>
              <a:rPr lang="en-US" smtClean="0"/>
              <a:t>NCAR-SEA-2013</a:t>
            </a:r>
            <a:endParaRPr lang="en-US"/>
          </a:p>
        </p:txBody>
      </p:sp>
      <p:sp>
        <p:nvSpPr>
          <p:cNvPr id="5" name="Slide Number Placeholder 4"/>
          <p:cNvSpPr>
            <a:spLocks noGrp="1"/>
          </p:cNvSpPr>
          <p:nvPr>
            <p:ph type="sldNum" sz="quarter" idx="12"/>
          </p:nvPr>
        </p:nvSpPr>
        <p:spPr/>
        <p:txBody>
          <a:bodyPr/>
          <a:lstStyle/>
          <a:p>
            <a:fld id="{1158C8E6-28AC-4645-B882-76F2A58C4132}" type="slidenum">
              <a:rPr lang="en-US" smtClean="0"/>
              <a:t>37</a:t>
            </a:fld>
            <a:endParaRPr lang="en-US"/>
          </a:p>
        </p:txBody>
      </p:sp>
    </p:spTree>
    <p:extLst>
      <p:ext uri="{BB962C8B-B14F-4D97-AF65-F5344CB8AC3E}">
        <p14:creationId xmlns:p14="http://schemas.microsoft.com/office/powerpoint/2010/main" val="148844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28" y="876300"/>
            <a:ext cx="9160928" cy="59817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8" name="Content Placeholder 3" descr="May_21_2011.pdf"/>
          <p:cNvPicPr>
            <a:picLocks noGrp="1" noChangeAspect="1"/>
          </p:cNvPicPr>
          <p:nvPr>
            <p:ph idx="1"/>
          </p:nvPr>
        </p:nvPicPr>
        <p:blipFill>
          <a:blip r:embed="rId3" cstate="screen">
            <a:extLst>
              <a:ext uri="{28A0092B-C50C-407E-A947-70E740481C1C}">
                <a14:useLocalDpi xmlns:a14="http://schemas.microsoft.com/office/drawing/2010/main"/>
              </a:ext>
            </a:extLst>
          </a:blip>
          <a:srcRect l="13245" r="13685" b="5555"/>
          <a:stretch>
            <a:fillRect/>
          </a:stretch>
        </p:blipFill>
        <p:spPr>
          <a:xfrm>
            <a:off x="4668343" y="866521"/>
            <a:ext cx="3608795" cy="6036350"/>
          </a:xfrm>
          <a:prstGeom prst="rect">
            <a:avLst/>
          </a:prstGeom>
        </p:spPr>
      </p:pic>
      <p:pic>
        <p:nvPicPr>
          <p:cNvPr id="9" name="Picture 8" descr="May_18_2009_OVERLAY.pd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4" y="445464"/>
            <a:ext cx="5554052" cy="7187597"/>
          </a:xfrm>
          <a:prstGeom prst="rect">
            <a:avLst/>
          </a:prstGeom>
        </p:spPr>
      </p:pic>
      <p:grpSp>
        <p:nvGrpSpPr>
          <p:cNvPr id="10" name="Group 13"/>
          <p:cNvGrpSpPr/>
          <p:nvPr/>
        </p:nvGrpSpPr>
        <p:grpSpPr>
          <a:xfrm>
            <a:off x="7728839" y="3234450"/>
            <a:ext cx="1085850" cy="2177537"/>
            <a:chOff x="7493000" y="774700"/>
            <a:chExt cx="1085850" cy="2177537"/>
          </a:xfrm>
        </p:grpSpPr>
        <p:pic>
          <p:nvPicPr>
            <p:cNvPr id="11" name="Content Placeholder 3" descr="May_21_2011.pdf"/>
            <p:cNvPicPr>
              <a:picLocks noChangeAspect="1"/>
            </p:cNvPicPr>
            <p:nvPr/>
          </p:nvPicPr>
          <p:blipFill>
            <a:blip r:embed="rId3" cstate="screen">
              <a:extLst>
                <a:ext uri="{28A0092B-C50C-407E-A947-70E740481C1C}">
                  <a14:useLocalDpi xmlns:a14="http://schemas.microsoft.com/office/drawing/2010/main"/>
                </a:ext>
              </a:extLst>
            </a:blip>
            <a:srcRect l="85523" r="3613" b="5555"/>
            <a:stretch>
              <a:fillRect/>
            </a:stretch>
          </p:blipFill>
          <p:spPr>
            <a:xfrm>
              <a:off x="7493000" y="1017032"/>
              <a:ext cx="609600" cy="1612900"/>
            </a:xfrm>
            <a:prstGeom prst="rect">
              <a:avLst/>
            </a:prstGeom>
          </p:spPr>
        </p:pic>
        <p:sp>
          <p:nvSpPr>
            <p:cNvPr id="12" name="TextBox 11"/>
            <p:cNvSpPr txBox="1"/>
            <p:nvPr/>
          </p:nvSpPr>
          <p:spPr>
            <a:xfrm rot="5400000">
              <a:off x="7342831" y="1724969"/>
              <a:ext cx="2177537" cy="276999"/>
            </a:xfrm>
            <a:prstGeom prst="rect">
              <a:avLst/>
            </a:prstGeom>
            <a:noFill/>
          </p:spPr>
          <p:txBody>
            <a:bodyPr wrap="square" rtlCol="0">
              <a:spAutoFit/>
            </a:bodyPr>
            <a:lstStyle/>
            <a:p>
              <a:r>
                <a:rPr lang="en-US" sz="1200" dirty="0" smtClean="0">
                  <a:solidFill>
                    <a:schemeClr val="bg1"/>
                  </a:solidFill>
                  <a:latin typeface="Optima"/>
                  <a:cs typeface="Optima"/>
                </a:rPr>
                <a:t>Dust </a:t>
              </a:r>
              <a:r>
                <a:rPr lang="en-US" sz="1200" dirty="0" err="1" smtClean="0">
                  <a:solidFill>
                    <a:schemeClr val="bg1"/>
                  </a:solidFill>
                  <a:latin typeface="Optima"/>
                  <a:cs typeface="Optima"/>
                </a:rPr>
                <a:t>Radiative</a:t>
              </a:r>
              <a:r>
                <a:rPr lang="en-US" sz="1200" dirty="0" smtClean="0">
                  <a:solidFill>
                    <a:schemeClr val="bg1"/>
                  </a:solidFill>
                  <a:latin typeface="Optima"/>
                  <a:cs typeface="Optima"/>
                </a:rPr>
                <a:t> Forcing (W/m</a:t>
              </a:r>
              <a:r>
                <a:rPr lang="en-US" sz="1200" baseline="30000" dirty="0" smtClean="0">
                  <a:solidFill>
                    <a:schemeClr val="bg1"/>
                  </a:solidFill>
                  <a:latin typeface="Optima"/>
                  <a:cs typeface="Optima"/>
                </a:rPr>
                <a:t>2</a:t>
              </a:r>
              <a:r>
                <a:rPr lang="en-US" sz="1200" dirty="0" smtClean="0">
                  <a:solidFill>
                    <a:schemeClr val="bg1"/>
                  </a:solidFill>
                  <a:latin typeface="Optima"/>
                  <a:cs typeface="Optima"/>
                </a:rPr>
                <a:t>)</a:t>
              </a:r>
              <a:endParaRPr lang="en-US" sz="1200" dirty="0">
                <a:solidFill>
                  <a:schemeClr val="bg1"/>
                </a:solidFill>
                <a:latin typeface="Optima"/>
                <a:cs typeface="Optima"/>
              </a:endParaRPr>
            </a:p>
          </p:txBody>
        </p:sp>
        <p:sp>
          <p:nvSpPr>
            <p:cNvPr id="13" name="TextBox 12"/>
            <p:cNvSpPr txBox="1"/>
            <p:nvPr/>
          </p:nvSpPr>
          <p:spPr>
            <a:xfrm>
              <a:off x="7905750" y="984412"/>
              <a:ext cx="673100" cy="1708160"/>
            </a:xfrm>
            <a:prstGeom prst="rect">
              <a:avLst/>
            </a:prstGeom>
            <a:noFill/>
          </p:spPr>
          <p:txBody>
            <a:bodyPr wrap="square" rtlCol="0">
              <a:spAutoFit/>
            </a:bodyPr>
            <a:lstStyle/>
            <a:p>
              <a:r>
                <a:rPr lang="en-US" sz="1500" dirty="0" smtClean="0">
                  <a:solidFill>
                    <a:srgbClr val="FFFFFF"/>
                  </a:solidFill>
                </a:rPr>
                <a:t>300</a:t>
              </a:r>
            </a:p>
            <a:p>
              <a:endParaRPr lang="en-US" sz="1500" dirty="0" smtClean="0">
                <a:solidFill>
                  <a:srgbClr val="FFFFFF"/>
                </a:solidFill>
              </a:endParaRPr>
            </a:p>
            <a:p>
              <a:r>
                <a:rPr lang="en-US" sz="1500" dirty="0" smtClean="0">
                  <a:solidFill>
                    <a:srgbClr val="FFFFFF"/>
                  </a:solidFill>
                </a:rPr>
                <a:t>200</a:t>
              </a:r>
            </a:p>
            <a:p>
              <a:endParaRPr lang="en-US" sz="1500" dirty="0" smtClean="0">
                <a:solidFill>
                  <a:srgbClr val="FFFFFF"/>
                </a:solidFill>
              </a:endParaRPr>
            </a:p>
            <a:p>
              <a:r>
                <a:rPr lang="en-US" sz="1500" dirty="0" smtClean="0">
                  <a:solidFill>
                    <a:srgbClr val="FFFFFF"/>
                  </a:solidFill>
                </a:rPr>
                <a:t>100</a:t>
              </a:r>
            </a:p>
            <a:p>
              <a:endParaRPr lang="en-US" sz="1500" dirty="0" smtClean="0">
                <a:solidFill>
                  <a:srgbClr val="FFFFFF"/>
                </a:solidFill>
              </a:endParaRPr>
            </a:p>
            <a:p>
              <a:r>
                <a:rPr lang="en-US" sz="1500" dirty="0" smtClean="0">
                  <a:solidFill>
                    <a:srgbClr val="FFFFFF"/>
                  </a:solidFill>
                </a:rPr>
                <a:t>0</a:t>
              </a:r>
              <a:endParaRPr lang="en-US" sz="1500" dirty="0">
                <a:solidFill>
                  <a:srgbClr val="FFFFFF"/>
                </a:solidFill>
              </a:endParaRPr>
            </a:p>
          </p:txBody>
        </p:sp>
      </p:grpSp>
      <p:sp>
        <p:nvSpPr>
          <p:cNvPr id="15" name="TextBox 14"/>
          <p:cNvSpPr txBox="1"/>
          <p:nvPr/>
        </p:nvSpPr>
        <p:spPr>
          <a:xfrm>
            <a:off x="90114" y="5750004"/>
            <a:ext cx="4363363" cy="923330"/>
          </a:xfrm>
          <a:prstGeom prst="rect">
            <a:avLst/>
          </a:prstGeom>
          <a:noFill/>
        </p:spPr>
        <p:txBody>
          <a:bodyPr wrap="square" rtlCol="0">
            <a:spAutoFit/>
          </a:bodyPr>
          <a:lstStyle/>
          <a:p>
            <a:r>
              <a:rPr lang="en-US" sz="2200" dirty="0" smtClean="0">
                <a:solidFill>
                  <a:srgbClr val="FFFFFF"/>
                </a:solidFill>
                <a:latin typeface="Optima"/>
                <a:cs typeface="Optima"/>
              </a:rPr>
              <a:t>MODDRFS</a:t>
            </a:r>
          </a:p>
          <a:p>
            <a:r>
              <a:rPr lang="en-US" sz="1600" dirty="0" smtClean="0">
                <a:solidFill>
                  <a:srgbClr val="FFFFFF"/>
                </a:solidFill>
                <a:latin typeface="Optima"/>
                <a:cs typeface="Optima"/>
              </a:rPr>
              <a:t>Dust </a:t>
            </a:r>
            <a:r>
              <a:rPr lang="en-US" sz="1600" dirty="0" err="1" smtClean="0">
                <a:solidFill>
                  <a:srgbClr val="FFFFFF"/>
                </a:solidFill>
                <a:latin typeface="Optima"/>
                <a:cs typeface="Optima"/>
              </a:rPr>
              <a:t>Radiative</a:t>
            </a:r>
            <a:r>
              <a:rPr lang="en-US" sz="1600" dirty="0" smtClean="0">
                <a:solidFill>
                  <a:srgbClr val="FFFFFF"/>
                </a:solidFill>
                <a:latin typeface="Optima"/>
                <a:cs typeface="Optima"/>
              </a:rPr>
              <a:t> Forcing in Snow from MODIS</a:t>
            </a:r>
          </a:p>
          <a:p>
            <a:r>
              <a:rPr lang="en-US" sz="1600" i="1" dirty="0" smtClean="0">
                <a:solidFill>
                  <a:srgbClr val="FFFFFF"/>
                </a:solidFill>
                <a:latin typeface="Optima"/>
                <a:cs typeface="Optima"/>
              </a:rPr>
              <a:t>Painter and Bryant</a:t>
            </a:r>
            <a:r>
              <a:rPr lang="en-US" sz="1600" dirty="0" smtClean="0">
                <a:solidFill>
                  <a:srgbClr val="FFFFFF"/>
                </a:solidFill>
                <a:latin typeface="Optima"/>
                <a:cs typeface="Optima"/>
              </a:rPr>
              <a:t>, 2012</a:t>
            </a:r>
            <a:endParaRPr lang="en-US" sz="1600" i="1" dirty="0" smtClean="0">
              <a:solidFill>
                <a:srgbClr val="FFFFFF"/>
              </a:solidFill>
              <a:latin typeface="Optima"/>
              <a:cs typeface="Optima"/>
            </a:endParaRPr>
          </a:p>
        </p:txBody>
      </p:sp>
      <p:sp>
        <p:nvSpPr>
          <p:cNvPr id="18" name="TextBox 17"/>
          <p:cNvSpPr txBox="1"/>
          <p:nvPr/>
        </p:nvSpPr>
        <p:spPr>
          <a:xfrm>
            <a:off x="5398257" y="6434234"/>
            <a:ext cx="3314700" cy="276999"/>
          </a:xfrm>
          <a:prstGeom prst="rect">
            <a:avLst/>
          </a:prstGeom>
          <a:noFill/>
        </p:spPr>
        <p:txBody>
          <a:bodyPr wrap="square" rtlCol="0">
            <a:spAutoFit/>
          </a:bodyPr>
          <a:lstStyle/>
          <a:p>
            <a:pPr algn="r"/>
            <a:r>
              <a:rPr lang="en-US" sz="1200" dirty="0" smtClean="0">
                <a:solidFill>
                  <a:srgbClr val="FFFFFF"/>
                </a:solidFill>
                <a:latin typeface="Optima"/>
                <a:cs typeface="Optima"/>
              </a:rPr>
              <a:t>17 May 2009</a:t>
            </a:r>
            <a:endParaRPr lang="en-US" sz="1200" dirty="0">
              <a:solidFill>
                <a:srgbClr val="FFFFFF"/>
              </a:solidFill>
              <a:latin typeface="Optima"/>
              <a:cs typeface="Optima"/>
            </a:endParaRPr>
          </a:p>
        </p:txBody>
      </p:sp>
      <p:sp>
        <p:nvSpPr>
          <p:cNvPr id="2" name="Title 1"/>
          <p:cNvSpPr>
            <a:spLocks noGrp="1"/>
          </p:cNvSpPr>
          <p:nvPr>
            <p:ph type="title"/>
          </p:nvPr>
        </p:nvSpPr>
        <p:spPr>
          <a:xfrm>
            <a:off x="457200" y="-80962"/>
            <a:ext cx="8229600" cy="1143000"/>
          </a:xfrm>
        </p:spPr>
        <p:txBody>
          <a:bodyPr/>
          <a:lstStyle/>
          <a:p>
            <a:r>
              <a:rPr lang="en-US" dirty="0" smtClean="0">
                <a:solidFill>
                  <a:srgbClr val="000000"/>
                </a:solidFill>
              </a:rPr>
              <a:t>Dust Radiative Forcing</a:t>
            </a:r>
            <a:endParaRPr lang="en-US" dirty="0">
              <a:solidFill>
                <a:srgbClr val="000000"/>
              </a:solidFill>
            </a:endParaRPr>
          </a:p>
        </p:txBody>
      </p:sp>
      <p:sp>
        <p:nvSpPr>
          <p:cNvPr id="3" name="Date Placeholder 2"/>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158C8E6-28AC-4645-B882-76F2A58C4132}" type="slidenum">
              <a:rPr lang="en-US" smtClean="0"/>
              <a:t>38</a:t>
            </a:fld>
            <a:endParaRPr lang="en-US"/>
          </a:p>
        </p:txBody>
      </p:sp>
    </p:spTree>
    <p:extLst>
      <p:ext uri="{BB962C8B-B14F-4D97-AF65-F5344CB8AC3E}">
        <p14:creationId xmlns:p14="http://schemas.microsoft.com/office/powerpoint/2010/main" val="269512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863" y="1443678"/>
            <a:ext cx="8405621" cy="4955305"/>
          </a:xfrm>
        </p:spPr>
        <p:txBody>
          <a:bodyPr>
            <a:normAutofit/>
          </a:bodyPr>
          <a:lstStyle/>
          <a:p>
            <a:pPr marL="0" indent="0">
              <a:buNone/>
            </a:pPr>
            <a:r>
              <a:rPr lang="en-US" sz="2200" dirty="0" smtClean="0">
                <a:solidFill>
                  <a:srgbClr val="000000"/>
                </a:solidFill>
              </a:rPr>
              <a:t>Obtain MOD09GA Surface Reflectance Tiles for the Upper Colorado River Basin (</a:t>
            </a:r>
            <a:r>
              <a:rPr lang="en-US" sz="2200" dirty="0">
                <a:solidFill>
                  <a:srgbClr val="000000"/>
                </a:solidFill>
              </a:rPr>
              <a:t>h08v05, h09v04, h09v05, </a:t>
            </a:r>
            <a:r>
              <a:rPr lang="en-US" sz="2200" dirty="0" smtClean="0">
                <a:solidFill>
                  <a:srgbClr val="000000"/>
                </a:solidFill>
              </a:rPr>
              <a:t>h10v05).</a:t>
            </a:r>
          </a:p>
          <a:p>
            <a:pPr marL="0" indent="0">
              <a:buNone/>
            </a:pPr>
            <a:endParaRPr lang="en-US" sz="2200" dirty="0" smtClean="0">
              <a:solidFill>
                <a:srgbClr val="000000"/>
              </a:solidFill>
            </a:endParaRPr>
          </a:p>
          <a:p>
            <a:pPr marL="0" indent="0">
              <a:buNone/>
            </a:pPr>
            <a:endParaRPr lang="en-US" sz="2200" dirty="0" smtClean="0">
              <a:solidFill>
                <a:srgbClr val="000000"/>
              </a:solidFill>
            </a:endParaRPr>
          </a:p>
          <a:p>
            <a:pPr marL="0" indent="0">
              <a:buNone/>
            </a:pPr>
            <a:r>
              <a:rPr lang="en-US" sz="2200" dirty="0" smtClean="0">
                <a:solidFill>
                  <a:srgbClr val="000000"/>
                </a:solidFill>
              </a:rPr>
              <a:t>MODSCAG/MOD-DRFS file preparation: HDF extraction of surface reflectance bands, cloud properties, solar and sensor geometry. </a:t>
            </a:r>
            <a:endParaRPr lang="en-US" sz="2200" dirty="0">
              <a:solidFill>
                <a:srgbClr val="000000"/>
              </a:solidFill>
            </a:endParaRPr>
          </a:p>
          <a:p>
            <a:pPr marL="0" indent="0">
              <a:buNone/>
            </a:pPr>
            <a:endParaRPr lang="en-US" sz="2200" dirty="0" smtClean="0">
              <a:solidFill>
                <a:srgbClr val="000000"/>
              </a:solidFill>
            </a:endParaRPr>
          </a:p>
          <a:p>
            <a:pPr marL="0" indent="0">
              <a:buNone/>
            </a:pPr>
            <a:endParaRPr lang="en-US" sz="2200" dirty="0" smtClean="0">
              <a:solidFill>
                <a:srgbClr val="000000"/>
              </a:solidFill>
            </a:endParaRPr>
          </a:p>
          <a:p>
            <a:pPr marL="0" indent="0">
              <a:buNone/>
            </a:pPr>
            <a:r>
              <a:rPr lang="en-US" sz="2200" dirty="0" smtClean="0">
                <a:solidFill>
                  <a:srgbClr val="000000"/>
                </a:solidFill>
              </a:rPr>
              <a:t>MOD-DRFS algorithm computes radiative forcing by dust on snow.</a:t>
            </a:r>
          </a:p>
          <a:p>
            <a:pPr marL="0" indent="0">
              <a:buNone/>
            </a:pPr>
            <a:endParaRPr lang="en-US" sz="2200" dirty="0" smtClean="0">
              <a:solidFill>
                <a:srgbClr val="000000"/>
              </a:solidFill>
            </a:endParaRPr>
          </a:p>
          <a:p>
            <a:pPr marL="0" indent="0">
              <a:buNone/>
            </a:pPr>
            <a:endParaRPr lang="en-US" sz="2200" dirty="0" smtClean="0">
              <a:solidFill>
                <a:srgbClr val="000000"/>
              </a:solidFill>
            </a:endParaRPr>
          </a:p>
          <a:p>
            <a:pPr marL="0" indent="0">
              <a:buNone/>
            </a:pPr>
            <a:r>
              <a:rPr lang="en-US" sz="2200" dirty="0" smtClean="0">
                <a:solidFill>
                  <a:srgbClr val="000000"/>
                </a:solidFill>
              </a:rPr>
              <a:t>MODSCAG/MOD-DRFS post-processing: cloud masking and de-striping </a:t>
            </a:r>
          </a:p>
          <a:p>
            <a:pPr marL="0" indent="0">
              <a:buNone/>
            </a:pPr>
            <a:endParaRPr lang="en-US" sz="2200" dirty="0" smtClean="0">
              <a:solidFill>
                <a:srgbClr val="000000"/>
              </a:solidFill>
            </a:endParaRPr>
          </a:p>
          <a:p>
            <a:pPr marL="0" indent="0" algn="just">
              <a:buNone/>
            </a:pPr>
            <a:endParaRPr lang="en-US" sz="2200" dirty="0">
              <a:solidFill>
                <a:srgbClr val="000000"/>
              </a:solidFill>
            </a:endParaRPr>
          </a:p>
          <a:p>
            <a:pPr marL="0" indent="0" algn="just">
              <a:buNone/>
            </a:pPr>
            <a:endParaRPr lang="en-US" sz="2200" dirty="0" smtClean="0">
              <a:solidFill>
                <a:srgbClr val="000000"/>
              </a:solidFill>
            </a:endParaRPr>
          </a:p>
          <a:p>
            <a:pPr marL="0" indent="0">
              <a:buNone/>
            </a:pPr>
            <a:endParaRPr lang="en-US" sz="2200" dirty="0" smtClean="0">
              <a:solidFill>
                <a:srgbClr val="000000"/>
              </a:solidFill>
            </a:endParaRPr>
          </a:p>
        </p:txBody>
      </p:sp>
      <p:sp>
        <p:nvSpPr>
          <p:cNvPr id="10" name="Rectangle 9"/>
          <p:cNvSpPr/>
          <p:nvPr/>
        </p:nvSpPr>
        <p:spPr>
          <a:xfrm>
            <a:off x="366708" y="1443678"/>
            <a:ext cx="8385930" cy="117497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61580" y="2767581"/>
            <a:ext cx="8391058" cy="117497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66305" y="4101381"/>
            <a:ext cx="8386333" cy="117497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1022" y="5425303"/>
            <a:ext cx="8381616" cy="117497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7045" y="136814"/>
            <a:ext cx="8229600" cy="1143000"/>
          </a:xfrm>
        </p:spPr>
        <p:txBody>
          <a:bodyPr>
            <a:normAutofit/>
          </a:bodyPr>
          <a:lstStyle/>
          <a:p>
            <a:r>
              <a:rPr lang="en-US" dirty="0" smtClean="0">
                <a:solidFill>
                  <a:srgbClr val="000000"/>
                </a:solidFill>
              </a:rPr>
              <a:t>Dust </a:t>
            </a:r>
            <a:r>
              <a:rPr lang="en-US" dirty="0" err="1" smtClean="0">
                <a:solidFill>
                  <a:srgbClr val="000000"/>
                </a:solidFill>
              </a:rPr>
              <a:t>Radiative</a:t>
            </a:r>
            <a:r>
              <a:rPr lang="en-US" dirty="0" smtClean="0">
                <a:solidFill>
                  <a:srgbClr val="000000"/>
                </a:solidFill>
              </a:rPr>
              <a:t> Forcing Processing</a:t>
            </a:r>
            <a:endParaRPr lang="en-US" dirty="0">
              <a:solidFill>
                <a:srgbClr val="000000"/>
              </a:solidFill>
            </a:endParaRPr>
          </a:p>
        </p:txBody>
      </p:sp>
      <p:cxnSp>
        <p:nvCxnSpPr>
          <p:cNvPr id="16" name="Straight Arrow Connector 15"/>
          <p:cNvCxnSpPr/>
          <p:nvPr/>
        </p:nvCxnSpPr>
        <p:spPr>
          <a:xfrm rot="16200000" flipH="1">
            <a:off x="4419793" y="2745919"/>
            <a:ext cx="295353" cy="1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6200000" flipH="1">
            <a:off x="4424517" y="4069819"/>
            <a:ext cx="300467" cy="65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6200000" flipH="1">
            <a:off x="4419397" y="5423254"/>
            <a:ext cx="295732" cy="18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158C8E6-28AC-4645-B882-76F2A58C4132}" type="slidenum">
              <a:rPr lang="en-US" smtClean="0"/>
              <a:t>39</a:t>
            </a:fld>
            <a:endParaRPr lang="en-US"/>
          </a:p>
        </p:txBody>
      </p:sp>
    </p:spTree>
    <p:extLst>
      <p:ext uri="{BB962C8B-B14F-4D97-AF65-F5344CB8AC3E}">
        <p14:creationId xmlns:p14="http://schemas.microsoft.com/office/powerpoint/2010/main" val="175340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33400" y="1307739"/>
            <a:ext cx="8153400" cy="5168900"/>
          </a:xfrm>
          <a:prstGeom prst="rect">
            <a:avLst/>
          </a:prstGeom>
        </p:spPr>
      </p:pic>
      <p:sp>
        <p:nvSpPr>
          <p:cNvPr id="2" name="Title 1"/>
          <p:cNvSpPr>
            <a:spLocks noGrp="1"/>
          </p:cNvSpPr>
          <p:nvPr>
            <p:ph type="title"/>
          </p:nvPr>
        </p:nvSpPr>
        <p:spPr>
          <a:xfrm>
            <a:off x="457200" y="164739"/>
            <a:ext cx="8229600" cy="1143000"/>
          </a:xfrm>
        </p:spPr>
        <p:txBody>
          <a:bodyPr>
            <a:normAutofit fontScale="90000"/>
          </a:bodyPr>
          <a:lstStyle/>
          <a:p>
            <a:r>
              <a:rPr lang="en-US" dirty="0" smtClean="0"/>
              <a:t>What is the U.S. National Climate Assessment?</a:t>
            </a:r>
            <a:endParaRPr lang="en-US" dirty="0"/>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4</a:t>
            </a:fld>
            <a:endParaRPr lang="en-US"/>
          </a:p>
        </p:txBody>
      </p:sp>
      <p:sp>
        <p:nvSpPr>
          <p:cNvPr id="10" name="TextBox 9"/>
          <p:cNvSpPr txBox="1"/>
          <p:nvPr/>
        </p:nvSpPr>
        <p:spPr>
          <a:xfrm>
            <a:off x="6553200" y="2014814"/>
            <a:ext cx="2251907" cy="369332"/>
          </a:xfrm>
          <a:prstGeom prst="rect">
            <a:avLst/>
          </a:prstGeom>
          <a:noFill/>
        </p:spPr>
        <p:txBody>
          <a:bodyPr wrap="square" rtlCol="0">
            <a:spAutoFit/>
          </a:bodyPr>
          <a:lstStyle/>
          <a:p>
            <a:r>
              <a:rPr lang="en-US" dirty="0" smtClean="0"/>
              <a:t>Credit: Kathy Jacobs</a:t>
            </a:r>
            <a:endParaRPr lang="en-US" dirty="0"/>
          </a:p>
        </p:txBody>
      </p:sp>
    </p:spTree>
    <p:extLst>
      <p:ext uri="{BB962C8B-B14F-4D97-AF65-F5344CB8AC3E}">
        <p14:creationId xmlns:p14="http://schemas.microsoft.com/office/powerpoint/2010/main" val="586656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Dr. Tom Painter’s Western Energy Balance of Snow (WEBS) Tower Network</a:t>
            </a:r>
            <a:endParaRPr lang="en-US" sz="3600" dirty="0"/>
          </a:p>
        </p:txBody>
      </p:sp>
      <p:sp>
        <p:nvSpPr>
          <p:cNvPr id="3" name="Content Placeholder 2"/>
          <p:cNvSpPr>
            <a:spLocks noGrp="1"/>
          </p:cNvSpPr>
          <p:nvPr>
            <p:ph idx="1"/>
          </p:nvPr>
        </p:nvSpPr>
        <p:spPr>
          <a:xfrm>
            <a:off x="457200" y="3918857"/>
            <a:ext cx="8686800" cy="2207306"/>
          </a:xfrm>
        </p:spPr>
        <p:txBody>
          <a:bodyPr>
            <a:normAutofit fontScale="70000" lnSpcReduction="20000"/>
          </a:bodyPr>
          <a:lstStyle/>
          <a:p>
            <a:r>
              <a:rPr lang="en-US" dirty="0" smtClean="0"/>
              <a:t>Network of heavily </a:t>
            </a:r>
            <a:r>
              <a:rPr lang="en-US" dirty="0"/>
              <a:t>instrumented towers in snow- covered regions to facilitate modeling of the energy balance and melt of the snow cover, and dust/BC </a:t>
            </a:r>
            <a:r>
              <a:rPr lang="en-US" dirty="0" err="1"/>
              <a:t>radiative</a:t>
            </a:r>
            <a:r>
              <a:rPr lang="en-US" dirty="0"/>
              <a:t> forcing in the snow cover. </a:t>
            </a:r>
            <a:endParaRPr lang="en-US" dirty="0" smtClean="0"/>
          </a:p>
          <a:p>
            <a:r>
              <a:rPr lang="en-US" dirty="0" smtClean="0"/>
              <a:t>Standard</a:t>
            </a:r>
            <a:r>
              <a:rPr lang="en-US" dirty="0"/>
              <a:t> </a:t>
            </a:r>
            <a:r>
              <a:rPr lang="en-US" dirty="0" smtClean="0"/>
              <a:t>measurements</a:t>
            </a:r>
            <a:r>
              <a:rPr lang="en-US" dirty="0"/>
              <a:t> </a:t>
            </a:r>
            <a:r>
              <a:rPr lang="en-US" dirty="0" smtClean="0"/>
              <a:t>of </a:t>
            </a:r>
            <a:r>
              <a:rPr lang="en-US" dirty="0"/>
              <a:t>meteorology (air temperature, wind speed, relative humidity, all at two heights), </a:t>
            </a:r>
            <a:r>
              <a:rPr lang="en-US" dirty="0" smtClean="0"/>
              <a:t>also incident </a:t>
            </a:r>
            <a:r>
              <a:rPr lang="en-US" dirty="0"/>
              <a:t>and reflected broadband solar radiation and incident and reflected near infrared/shortwave	infrared	solar radiation</a:t>
            </a:r>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158C8E6-28AC-4645-B882-76F2A58C4132}" type="slidenum">
              <a:rPr lang="en-US" smtClean="0"/>
              <a:t>40</a:t>
            </a:fld>
            <a:endParaRPr lang="en-US"/>
          </a:p>
        </p:txBody>
      </p:sp>
      <p:pic>
        <p:nvPicPr>
          <p:cNvPr id="7" name="Picture 6"/>
          <p:cNvPicPr>
            <a:picLocks noChangeAspect="1"/>
          </p:cNvPicPr>
          <p:nvPr/>
        </p:nvPicPr>
        <p:blipFill>
          <a:blip r:embed="rId2"/>
          <a:stretch>
            <a:fillRect/>
          </a:stretch>
        </p:blipFill>
        <p:spPr>
          <a:xfrm>
            <a:off x="666884" y="1417638"/>
            <a:ext cx="8019915" cy="2286000"/>
          </a:xfrm>
          <a:prstGeom prst="rect">
            <a:avLst/>
          </a:prstGeom>
        </p:spPr>
      </p:pic>
    </p:spTree>
    <p:extLst>
      <p:ext uri="{BB962C8B-B14F-4D97-AF65-F5344CB8AC3E}">
        <p14:creationId xmlns:p14="http://schemas.microsoft.com/office/powerpoint/2010/main" val="32746600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Western Energy Balance of Snow</a:t>
            </a:r>
            <a:endParaRPr lang="en-US" dirty="0"/>
          </a:p>
        </p:txBody>
      </p:sp>
      <p:sp>
        <p:nvSpPr>
          <p:cNvPr id="4" name="Content Placeholder 3"/>
          <p:cNvSpPr>
            <a:spLocks noGrp="1"/>
          </p:cNvSpPr>
          <p:nvPr>
            <p:ph idx="1"/>
          </p:nvPr>
        </p:nvSpPr>
        <p:spPr/>
        <p:txBody>
          <a:bodyPr/>
          <a:lstStyle/>
          <a:p>
            <a:r>
              <a:rPr lang="en-US" dirty="0"/>
              <a:t>Western Energy Balance of Snow</a:t>
            </a:r>
            <a:br>
              <a:rPr lang="en-US" dirty="0"/>
            </a:br>
            <a:r>
              <a:rPr lang="en-US" dirty="0" smtClean="0"/>
              <a:t>(WEBS)</a:t>
            </a:r>
          </a:p>
          <a:p>
            <a:pPr lvl="1"/>
            <a:r>
              <a:rPr lang="en-US" dirty="0" smtClean="0">
                <a:solidFill>
                  <a:schemeClr val="tx1">
                    <a:lumMod val="75000"/>
                    <a:lumOff val="25000"/>
                  </a:schemeClr>
                </a:solidFill>
              </a:rPr>
              <a:t>Historical And Near-Real-Time Access</a:t>
            </a:r>
          </a:p>
          <a:p>
            <a:pPr lvl="1"/>
            <a:endParaRPr lang="en-US" dirty="0" smtClean="0">
              <a:solidFill>
                <a:schemeClr val="tx1">
                  <a:lumMod val="75000"/>
                  <a:lumOff val="25000"/>
                </a:schemeClr>
              </a:solidFill>
            </a:endParaRPr>
          </a:p>
          <a:p>
            <a:r>
              <a:rPr lang="en-US" dirty="0" smtClean="0"/>
              <a:t>Towers deployed in several key snow areas</a:t>
            </a:r>
          </a:p>
          <a:p>
            <a:endParaRPr lang="en-US" dirty="0"/>
          </a:p>
          <a:p>
            <a:r>
              <a:rPr lang="en-US" dirty="0" smtClean="0"/>
              <a:t>Connect to towers and pull down data actively</a:t>
            </a:r>
            <a:endParaRPr lang="en-US" dirty="0"/>
          </a:p>
          <a:p>
            <a:endParaRPr lang="en-US" dirty="0"/>
          </a:p>
        </p:txBody>
      </p:sp>
      <p:sp>
        <p:nvSpPr>
          <p:cNvPr id="2" name="Date Placeholder 1"/>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158C8E6-28AC-4645-B882-76F2A58C4132}" type="slidenum">
              <a:rPr lang="en-US" smtClean="0"/>
              <a:t>41</a:t>
            </a:fld>
            <a:endParaRPr lang="en-US"/>
          </a:p>
        </p:txBody>
      </p:sp>
    </p:spTree>
    <p:extLst>
      <p:ext uri="{BB962C8B-B14F-4D97-AF65-F5344CB8AC3E}">
        <p14:creationId xmlns:p14="http://schemas.microsoft.com/office/powerpoint/2010/main" val="25905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25" y="274638"/>
            <a:ext cx="8229600" cy="1143000"/>
          </a:xfrm>
        </p:spPr>
        <p:txBody>
          <a:bodyPr/>
          <a:lstStyle/>
          <a:p>
            <a:r>
              <a:rPr lang="en-US" dirty="0" smtClean="0"/>
              <a:t>WEBS Data Processing</a:t>
            </a:r>
            <a:endParaRPr lang="en-US" dirty="0"/>
          </a:p>
        </p:txBody>
      </p:sp>
      <p:sp>
        <p:nvSpPr>
          <p:cNvPr id="3" name="Content Placeholder 2"/>
          <p:cNvSpPr>
            <a:spLocks noGrp="1"/>
          </p:cNvSpPr>
          <p:nvPr>
            <p:ph idx="1"/>
          </p:nvPr>
        </p:nvSpPr>
        <p:spPr/>
        <p:txBody>
          <a:bodyPr>
            <a:normAutofit fontScale="77500" lnSpcReduction="20000"/>
          </a:bodyPr>
          <a:lstStyle/>
          <a:p>
            <a:pPr>
              <a:spcAft>
                <a:spcPts val="1200"/>
              </a:spcAft>
            </a:pPr>
            <a:r>
              <a:rPr lang="en-US" dirty="0" smtClean="0"/>
              <a:t>Historical data:</a:t>
            </a:r>
          </a:p>
          <a:p>
            <a:pPr lvl="1">
              <a:spcAft>
                <a:spcPts val="1200"/>
              </a:spcAft>
            </a:pPr>
            <a:r>
              <a:rPr lang="en-US" dirty="0" smtClean="0"/>
              <a:t>Swamp Angel Study Plot: WY 2006 – Present</a:t>
            </a:r>
          </a:p>
          <a:p>
            <a:pPr lvl="1">
              <a:spcAft>
                <a:spcPts val="1200"/>
              </a:spcAft>
            </a:pPr>
            <a:r>
              <a:rPr lang="en-US" dirty="0" smtClean="0"/>
              <a:t>Senator Beck Study Plot: WY 2006 – Present</a:t>
            </a:r>
          </a:p>
          <a:p>
            <a:pPr lvl="1">
              <a:spcAft>
                <a:spcPts val="1200"/>
              </a:spcAft>
            </a:pPr>
            <a:r>
              <a:rPr lang="en-US" dirty="0" smtClean="0"/>
              <a:t>Grand Mesa Study Plot: WY 2009 – Present</a:t>
            </a:r>
          </a:p>
          <a:p>
            <a:pPr>
              <a:spcAft>
                <a:spcPts val="1200"/>
              </a:spcAft>
            </a:pPr>
            <a:r>
              <a:rPr lang="en-US" dirty="0" smtClean="0"/>
              <a:t>Near-real-time collection:</a:t>
            </a:r>
          </a:p>
          <a:p>
            <a:pPr lvl="1">
              <a:spcAft>
                <a:spcPts val="1200"/>
              </a:spcAft>
            </a:pPr>
            <a:r>
              <a:rPr lang="en-US" dirty="0" smtClean="0"/>
              <a:t>Automated hourly refresh rate</a:t>
            </a:r>
          </a:p>
          <a:p>
            <a:pPr>
              <a:spcAft>
                <a:spcPts val="1200"/>
              </a:spcAft>
            </a:pPr>
            <a:r>
              <a:rPr lang="en-US" dirty="0" smtClean="0"/>
              <a:t>Data Access</a:t>
            </a:r>
          </a:p>
          <a:p>
            <a:pPr lvl="1">
              <a:spcAft>
                <a:spcPts val="1200"/>
              </a:spcAft>
            </a:pPr>
            <a:r>
              <a:rPr lang="en-US" dirty="0" smtClean="0"/>
              <a:t>Interactive browser-based visualization</a:t>
            </a:r>
          </a:p>
          <a:p>
            <a:pPr lvl="1">
              <a:spcAft>
                <a:spcPts val="1200"/>
              </a:spcAft>
            </a:pPr>
            <a:r>
              <a:rPr lang="en-US" dirty="0" smtClean="0"/>
              <a:t>Customizable data product download</a:t>
            </a:r>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158C8E6-28AC-4645-B882-76F2A58C4132}" type="slidenum">
              <a:rPr lang="en-US" smtClean="0"/>
              <a:t>42</a:t>
            </a:fld>
            <a:endParaRPr lang="en-US"/>
          </a:p>
        </p:txBody>
      </p:sp>
      <p:sp>
        <p:nvSpPr>
          <p:cNvPr id="7" name="Rectangle 6"/>
          <p:cNvSpPr/>
          <p:nvPr/>
        </p:nvSpPr>
        <p:spPr>
          <a:xfrm>
            <a:off x="2326600" y="1230868"/>
            <a:ext cx="4226600" cy="369332"/>
          </a:xfrm>
          <a:prstGeom prst="rect">
            <a:avLst/>
          </a:prstGeom>
        </p:spPr>
        <p:txBody>
          <a:bodyPr wrap="none">
            <a:spAutoFit/>
          </a:bodyPr>
          <a:lstStyle/>
          <a:p>
            <a:r>
              <a:rPr lang="en-US" dirty="0">
                <a:solidFill>
                  <a:schemeClr val="bg1"/>
                </a:solidFill>
              </a:rPr>
              <a:t>http://</a:t>
            </a:r>
            <a:r>
              <a:rPr lang="en-US" dirty="0" err="1">
                <a:solidFill>
                  <a:schemeClr val="bg1"/>
                </a:solidFill>
              </a:rPr>
              <a:t>snow.jpl.nasa.gov</a:t>
            </a:r>
            <a:r>
              <a:rPr lang="en-US" dirty="0">
                <a:solidFill>
                  <a:schemeClr val="bg1"/>
                </a:solidFill>
              </a:rPr>
              <a:t>/portal/data/webs</a:t>
            </a:r>
          </a:p>
        </p:txBody>
      </p:sp>
    </p:spTree>
    <p:extLst>
      <p:ext uri="{BB962C8B-B14F-4D97-AF65-F5344CB8AC3E}">
        <p14:creationId xmlns:p14="http://schemas.microsoft.com/office/powerpoint/2010/main" val="1396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webs.png"/>
          <p:cNvPicPr>
            <a:picLocks noChangeAspect="1"/>
          </p:cNvPicPr>
          <p:nvPr/>
        </p:nvPicPr>
        <p:blipFill>
          <a:blip r:embed="rId2"/>
          <a:stretch>
            <a:fillRect/>
          </a:stretch>
        </p:blipFill>
        <p:spPr>
          <a:xfrm>
            <a:off x="1" y="1015998"/>
            <a:ext cx="6257751" cy="5842001"/>
          </a:xfrm>
          <a:prstGeom prst="rect">
            <a:avLst/>
          </a:prstGeom>
        </p:spPr>
      </p:pic>
      <p:pic>
        <p:nvPicPr>
          <p:cNvPr id="4" name="Picture 3" descr="Screen shot 2012-02-22 at 11.25.46 AM.png"/>
          <p:cNvPicPr>
            <a:picLocks noChangeAspect="1"/>
          </p:cNvPicPr>
          <p:nvPr/>
        </p:nvPicPr>
        <p:blipFill>
          <a:blip r:embed="rId3"/>
          <a:stretch>
            <a:fillRect/>
          </a:stretch>
        </p:blipFill>
        <p:spPr>
          <a:xfrm>
            <a:off x="3403451" y="2477704"/>
            <a:ext cx="2746051" cy="2140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1002803" y="184746"/>
            <a:ext cx="5939847" cy="584776"/>
          </a:xfrm>
          <a:prstGeom prst="rect">
            <a:avLst/>
          </a:prstGeom>
          <a:noFill/>
        </p:spPr>
        <p:txBody>
          <a:bodyPr wrap="none" rtlCol="0">
            <a:spAutoFit/>
          </a:bodyPr>
          <a:lstStyle/>
          <a:p>
            <a:r>
              <a:rPr lang="en-US" sz="3200" dirty="0" smtClean="0">
                <a:solidFill>
                  <a:srgbClr val="000000"/>
                </a:solidFill>
              </a:rPr>
              <a:t>WEBS Data Collection Architecture</a:t>
            </a:r>
            <a:endParaRPr lang="en-US" sz="3200" dirty="0">
              <a:solidFill>
                <a:srgbClr val="000000"/>
              </a:solidFill>
            </a:endParaRPr>
          </a:p>
        </p:txBody>
      </p:sp>
      <p:sp>
        <p:nvSpPr>
          <p:cNvPr id="10" name="TextBox 9"/>
          <p:cNvSpPr txBox="1"/>
          <p:nvPr/>
        </p:nvSpPr>
        <p:spPr>
          <a:xfrm>
            <a:off x="6257636" y="1015999"/>
            <a:ext cx="2886364" cy="5463033"/>
          </a:xfrm>
          <a:prstGeom prst="rect">
            <a:avLst/>
          </a:prstGeom>
          <a:noFill/>
        </p:spPr>
        <p:txBody>
          <a:bodyPr wrap="square" rtlCol="0">
            <a:spAutoFit/>
          </a:bodyPr>
          <a:lstStyle/>
          <a:p>
            <a:pPr>
              <a:spcAft>
                <a:spcPts val="1200"/>
              </a:spcAft>
            </a:pPr>
            <a:r>
              <a:rPr lang="en-US" sz="1700" dirty="0" smtClean="0">
                <a:solidFill>
                  <a:srgbClr val="000000"/>
                </a:solidFill>
              </a:rPr>
              <a:t>1) Data from SASP and SBSP staged to </a:t>
            </a:r>
            <a:r>
              <a:rPr lang="en-US" sz="1700" dirty="0" smtClean="0">
                <a:solidFill>
                  <a:srgbClr val="000000"/>
                </a:solidFill>
                <a:hlinkClick r:id="rId4" action="ppaction://hlinkfile"/>
              </a:rPr>
              <a:t>ftp.snowstudies.org</a:t>
            </a:r>
            <a:endParaRPr lang="en-US" sz="1700" dirty="0" smtClean="0">
              <a:solidFill>
                <a:srgbClr val="000000"/>
              </a:solidFill>
            </a:endParaRPr>
          </a:p>
          <a:p>
            <a:pPr>
              <a:spcAft>
                <a:spcPts val="1200"/>
              </a:spcAft>
            </a:pPr>
            <a:r>
              <a:rPr lang="en-US" sz="1700" dirty="0" smtClean="0">
                <a:solidFill>
                  <a:srgbClr val="000000"/>
                </a:solidFill>
              </a:rPr>
              <a:t>2) Data from GMSP obtained by direct connection to the tower</a:t>
            </a:r>
          </a:p>
          <a:p>
            <a:pPr>
              <a:spcAft>
                <a:spcPts val="1200"/>
              </a:spcAft>
            </a:pPr>
            <a:r>
              <a:rPr lang="en-US" sz="1700" dirty="0" smtClean="0">
                <a:solidFill>
                  <a:srgbClr val="000000"/>
                </a:solidFill>
              </a:rPr>
              <a:t>3) A </a:t>
            </a:r>
            <a:r>
              <a:rPr lang="en-US" sz="1700" dirty="0" err="1" smtClean="0">
                <a:solidFill>
                  <a:srgbClr val="000000"/>
                </a:solidFill>
              </a:rPr>
              <a:t>Cron</a:t>
            </a:r>
            <a:r>
              <a:rPr lang="en-US" sz="1700" dirty="0" smtClean="0">
                <a:solidFill>
                  <a:srgbClr val="000000"/>
                </a:solidFill>
              </a:rPr>
              <a:t> job pulls down the latest hourly data</a:t>
            </a:r>
          </a:p>
          <a:p>
            <a:pPr>
              <a:spcAft>
                <a:spcPts val="1200"/>
              </a:spcAft>
            </a:pPr>
            <a:r>
              <a:rPr lang="en-US" sz="1700" dirty="0" smtClean="0">
                <a:solidFill>
                  <a:srgbClr val="000000"/>
                </a:solidFill>
              </a:rPr>
              <a:t>4) Data from all stations is homogenized and cleaned</a:t>
            </a:r>
          </a:p>
          <a:p>
            <a:pPr>
              <a:spcAft>
                <a:spcPts val="1200"/>
              </a:spcAft>
            </a:pPr>
            <a:r>
              <a:rPr lang="en-US" sz="1700" dirty="0" smtClean="0">
                <a:solidFill>
                  <a:srgbClr val="000000"/>
                </a:solidFill>
              </a:rPr>
              <a:t>5) Data is stored in </a:t>
            </a:r>
            <a:r>
              <a:rPr lang="en-US" sz="1700" dirty="0" err="1" smtClean="0">
                <a:solidFill>
                  <a:srgbClr val="000000"/>
                </a:solidFill>
              </a:rPr>
              <a:t>MongoDB</a:t>
            </a:r>
            <a:r>
              <a:rPr lang="en-US" sz="1700" dirty="0" smtClean="0">
                <a:solidFill>
                  <a:srgbClr val="000000"/>
                </a:solidFill>
              </a:rPr>
              <a:t> for fast, scalable querying</a:t>
            </a:r>
          </a:p>
          <a:p>
            <a:pPr>
              <a:spcAft>
                <a:spcPts val="1200"/>
              </a:spcAft>
            </a:pPr>
            <a:r>
              <a:rPr lang="en-US" sz="1700" dirty="0" smtClean="0">
                <a:solidFill>
                  <a:srgbClr val="000000"/>
                </a:solidFill>
              </a:rPr>
              <a:t>6) Data is selectively extracted and formatted as needed for data delivery</a:t>
            </a:r>
          </a:p>
          <a:p>
            <a:pPr>
              <a:spcAft>
                <a:spcPts val="1200"/>
              </a:spcAft>
            </a:pPr>
            <a:r>
              <a:rPr lang="en-US" sz="1700" dirty="0" smtClean="0">
                <a:solidFill>
                  <a:srgbClr val="000000"/>
                </a:solidFill>
              </a:rPr>
              <a:t>7) Users interact with, and request, data via a browser-based interface.  </a:t>
            </a:r>
            <a:endParaRPr lang="en-US" sz="1700" dirty="0">
              <a:solidFill>
                <a:srgbClr val="000000"/>
              </a:solidFill>
            </a:endParaRPr>
          </a:p>
        </p:txBody>
      </p:sp>
      <p:sp>
        <p:nvSpPr>
          <p:cNvPr id="2" name="Date Placeholder 1"/>
          <p:cNvSpPr>
            <a:spLocks noGrp="1"/>
          </p:cNvSpPr>
          <p:nvPr>
            <p:ph type="dt" sz="half" idx="10"/>
          </p:nvPr>
        </p:nvSpPr>
        <p:spPr/>
        <p:txBody>
          <a:bodyPr/>
          <a:lstStyle/>
          <a:p>
            <a:r>
              <a:rPr lang="en-US" smtClean="0"/>
              <a:t>31-Mar-2013</a:t>
            </a:r>
            <a:endParaRPr lang="en-US"/>
          </a:p>
        </p:txBody>
      </p:sp>
      <p:sp>
        <p:nvSpPr>
          <p:cNvPr id="3" name="Footer Placeholder 2"/>
          <p:cNvSpPr>
            <a:spLocks noGrp="1"/>
          </p:cNvSpPr>
          <p:nvPr>
            <p:ph type="ftr" sz="quarter" idx="11"/>
          </p:nvPr>
        </p:nvSpPr>
        <p:spPr/>
        <p:txBody>
          <a:bodyPr/>
          <a:lstStyle/>
          <a:p>
            <a:r>
              <a:rPr lang="en-US" smtClean="0"/>
              <a:t>NCAR-SEA-2013</a:t>
            </a:r>
            <a:endParaRPr lang="en-US"/>
          </a:p>
        </p:txBody>
      </p:sp>
      <p:sp>
        <p:nvSpPr>
          <p:cNvPr id="5" name="Slide Number Placeholder 4"/>
          <p:cNvSpPr>
            <a:spLocks noGrp="1"/>
          </p:cNvSpPr>
          <p:nvPr>
            <p:ph type="sldNum" sz="quarter" idx="12"/>
          </p:nvPr>
        </p:nvSpPr>
        <p:spPr/>
        <p:txBody>
          <a:bodyPr/>
          <a:lstStyle/>
          <a:p>
            <a:fld id="{1158C8E6-28AC-4645-B882-76F2A58C4132}" type="slidenum">
              <a:rPr lang="en-US" smtClean="0"/>
              <a:t>43</a:t>
            </a:fld>
            <a:endParaRPr lang="en-US"/>
          </a:p>
        </p:txBody>
      </p:sp>
    </p:spTree>
    <p:extLst>
      <p:ext uri="{BB962C8B-B14F-4D97-AF65-F5344CB8AC3E}">
        <p14:creationId xmlns:p14="http://schemas.microsoft.com/office/powerpoint/2010/main" val="42005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06490" y="184746"/>
            <a:ext cx="6469771" cy="584776"/>
          </a:xfrm>
          <a:prstGeom prst="rect">
            <a:avLst/>
          </a:prstGeom>
          <a:noFill/>
        </p:spPr>
        <p:txBody>
          <a:bodyPr wrap="square" rtlCol="0">
            <a:spAutoFit/>
          </a:bodyPr>
          <a:lstStyle/>
          <a:p>
            <a:pPr algn="ctr"/>
            <a:r>
              <a:rPr lang="en-US" sz="3200" dirty="0" smtClean="0">
                <a:solidFill>
                  <a:srgbClr val="000000"/>
                </a:solidFill>
              </a:rPr>
              <a:t>WEBS Browser Interface</a:t>
            </a:r>
            <a:endParaRPr lang="en-US" sz="3200" dirty="0">
              <a:solidFill>
                <a:srgbClr val="000000"/>
              </a:solidFill>
            </a:endParaRPr>
          </a:p>
        </p:txBody>
      </p:sp>
      <p:sp>
        <p:nvSpPr>
          <p:cNvPr id="13" name="TextBox 12"/>
          <p:cNvSpPr txBox="1"/>
          <p:nvPr/>
        </p:nvSpPr>
        <p:spPr>
          <a:xfrm>
            <a:off x="6019800" y="1293850"/>
            <a:ext cx="3124200" cy="1723549"/>
          </a:xfrm>
          <a:prstGeom prst="rect">
            <a:avLst/>
          </a:prstGeom>
          <a:noFill/>
        </p:spPr>
        <p:txBody>
          <a:bodyPr wrap="square" rtlCol="0">
            <a:spAutoFit/>
          </a:bodyPr>
          <a:lstStyle/>
          <a:p>
            <a:pPr>
              <a:spcAft>
                <a:spcPts val="1200"/>
              </a:spcAft>
              <a:buFont typeface="Arial"/>
              <a:buChar char="•"/>
            </a:pPr>
            <a:r>
              <a:rPr lang="en-US" sz="2400" dirty="0" smtClean="0">
                <a:solidFill>
                  <a:srgbClr val="000000"/>
                </a:solidFill>
              </a:rPr>
              <a:t> Access to tower-specific information</a:t>
            </a:r>
          </a:p>
          <a:p>
            <a:pPr>
              <a:spcAft>
                <a:spcPts val="1200"/>
              </a:spcAft>
              <a:buFont typeface="Arial"/>
              <a:buChar char="•"/>
            </a:pPr>
            <a:r>
              <a:rPr lang="en-US" sz="2400" dirty="0" smtClean="0">
                <a:solidFill>
                  <a:srgbClr val="000000"/>
                </a:solidFill>
              </a:rPr>
              <a:t> Access to the full range of historical data</a:t>
            </a:r>
            <a:endParaRPr lang="en-US" sz="2400" dirty="0">
              <a:solidFill>
                <a:srgbClr val="000000"/>
              </a:solidFill>
            </a:endParaRPr>
          </a:p>
        </p:txBody>
      </p:sp>
      <p:sp>
        <p:nvSpPr>
          <p:cNvPr id="2" name="Date Placeholder 1"/>
          <p:cNvSpPr>
            <a:spLocks noGrp="1"/>
          </p:cNvSpPr>
          <p:nvPr>
            <p:ph type="dt" sz="half" idx="10"/>
          </p:nvPr>
        </p:nvSpPr>
        <p:spPr/>
        <p:txBody>
          <a:bodyPr/>
          <a:lstStyle/>
          <a:p>
            <a:r>
              <a:rPr lang="en-US" smtClean="0"/>
              <a:t>31-Mar-2013</a:t>
            </a:r>
            <a:endParaRPr lang="en-US"/>
          </a:p>
        </p:txBody>
      </p:sp>
      <p:sp>
        <p:nvSpPr>
          <p:cNvPr id="3" name="Footer Placeholder 2"/>
          <p:cNvSpPr>
            <a:spLocks noGrp="1"/>
          </p:cNvSpPr>
          <p:nvPr>
            <p:ph type="ftr" sz="quarter" idx="11"/>
          </p:nvPr>
        </p:nvSpPr>
        <p:spPr/>
        <p:txBody>
          <a:bodyPr/>
          <a:lstStyle/>
          <a:p>
            <a:r>
              <a:rPr lang="en-US" smtClean="0"/>
              <a:t>NCAR-SEA-2013</a:t>
            </a:r>
            <a:endParaRPr lang="en-US"/>
          </a:p>
        </p:txBody>
      </p:sp>
      <p:sp>
        <p:nvSpPr>
          <p:cNvPr id="4" name="Slide Number Placeholder 3"/>
          <p:cNvSpPr>
            <a:spLocks noGrp="1"/>
          </p:cNvSpPr>
          <p:nvPr>
            <p:ph type="sldNum" sz="quarter" idx="12"/>
          </p:nvPr>
        </p:nvSpPr>
        <p:spPr/>
        <p:txBody>
          <a:bodyPr/>
          <a:lstStyle/>
          <a:p>
            <a:fld id="{1158C8E6-28AC-4645-B882-76F2A58C4132}" type="slidenum">
              <a:rPr lang="en-US" smtClean="0"/>
              <a:t>44</a:t>
            </a:fld>
            <a:endParaRPr lang="en-US"/>
          </a:p>
        </p:txBody>
      </p:sp>
      <p:pic>
        <p:nvPicPr>
          <p:cNvPr id="7" name="Picture 6" descr="Screen shot 2013-02-03 at 9.28.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981"/>
            <a:ext cx="5786086" cy="4736960"/>
          </a:xfrm>
          <a:prstGeom prst="rect">
            <a:avLst/>
          </a:prstGeom>
        </p:spPr>
      </p:pic>
      <p:sp>
        <p:nvSpPr>
          <p:cNvPr id="8" name="Oval 7"/>
          <p:cNvSpPr/>
          <p:nvPr/>
        </p:nvSpPr>
        <p:spPr>
          <a:xfrm>
            <a:off x="2167629" y="3590461"/>
            <a:ext cx="2342791" cy="89761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10900" y="769522"/>
            <a:ext cx="4852610" cy="400110"/>
          </a:xfrm>
          <a:prstGeom prst="rect">
            <a:avLst/>
          </a:prstGeom>
        </p:spPr>
        <p:txBody>
          <a:bodyPr wrap="none">
            <a:spAutoFit/>
          </a:bodyPr>
          <a:lstStyle/>
          <a:p>
            <a:r>
              <a:rPr lang="en-US" sz="2000" b="1" dirty="0">
                <a:solidFill>
                  <a:srgbClr val="0000FF"/>
                </a:solidFill>
              </a:rPr>
              <a:t>http://</a:t>
            </a:r>
            <a:r>
              <a:rPr lang="en-US" sz="2000" b="1" dirty="0" err="1">
                <a:solidFill>
                  <a:srgbClr val="0000FF"/>
                </a:solidFill>
              </a:rPr>
              <a:t>snow.jpl.nasa.gov</a:t>
            </a:r>
            <a:r>
              <a:rPr lang="en-US" sz="2000" b="1" dirty="0">
                <a:solidFill>
                  <a:srgbClr val="0000FF"/>
                </a:solidFill>
              </a:rPr>
              <a:t>/portal/data/webs</a:t>
            </a:r>
          </a:p>
        </p:txBody>
      </p:sp>
    </p:spTree>
    <p:extLst>
      <p:ext uri="{BB962C8B-B14F-4D97-AF65-F5344CB8AC3E}">
        <p14:creationId xmlns:p14="http://schemas.microsoft.com/office/powerpoint/2010/main" val="68193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37022" y="184746"/>
            <a:ext cx="6512513" cy="584776"/>
          </a:xfrm>
          <a:prstGeom prst="rect">
            <a:avLst/>
          </a:prstGeom>
          <a:noFill/>
        </p:spPr>
        <p:txBody>
          <a:bodyPr wrap="square" rtlCol="0">
            <a:spAutoFit/>
          </a:bodyPr>
          <a:lstStyle/>
          <a:p>
            <a:pPr algn="ctr"/>
            <a:r>
              <a:rPr lang="en-US" sz="3200" dirty="0" smtClean="0">
                <a:solidFill>
                  <a:srgbClr val="000000"/>
                </a:solidFill>
              </a:rPr>
              <a:t>WEBS Browser Interface</a:t>
            </a:r>
            <a:endParaRPr lang="en-US" sz="3200" dirty="0">
              <a:solidFill>
                <a:srgbClr val="000000"/>
              </a:solidFill>
            </a:endParaRPr>
          </a:p>
        </p:txBody>
      </p:sp>
      <p:sp>
        <p:nvSpPr>
          <p:cNvPr id="13" name="TextBox 12"/>
          <p:cNvSpPr txBox="1"/>
          <p:nvPr/>
        </p:nvSpPr>
        <p:spPr>
          <a:xfrm>
            <a:off x="4937731" y="1293850"/>
            <a:ext cx="4206269" cy="3077766"/>
          </a:xfrm>
          <a:prstGeom prst="rect">
            <a:avLst/>
          </a:prstGeom>
          <a:noFill/>
        </p:spPr>
        <p:txBody>
          <a:bodyPr wrap="square" rtlCol="0">
            <a:spAutoFit/>
          </a:bodyPr>
          <a:lstStyle/>
          <a:p>
            <a:pPr>
              <a:spcAft>
                <a:spcPts val="1200"/>
              </a:spcAft>
              <a:buFont typeface="Arial"/>
              <a:buChar char="•"/>
            </a:pPr>
            <a:r>
              <a:rPr lang="en-US" sz="2400" dirty="0" smtClean="0">
                <a:solidFill>
                  <a:srgbClr val="000000"/>
                </a:solidFill>
              </a:rPr>
              <a:t> Detailed Tower Information</a:t>
            </a:r>
          </a:p>
          <a:p>
            <a:pPr lvl="1">
              <a:spcAft>
                <a:spcPts val="1200"/>
              </a:spcAft>
              <a:buFont typeface="Arial"/>
              <a:buChar char="•"/>
            </a:pPr>
            <a:r>
              <a:rPr lang="en-US" sz="2400" dirty="0" smtClean="0">
                <a:solidFill>
                  <a:srgbClr val="000000"/>
                </a:solidFill>
              </a:rPr>
              <a:t> Geographical location </a:t>
            </a:r>
          </a:p>
          <a:p>
            <a:pPr lvl="1">
              <a:spcAft>
                <a:spcPts val="1200"/>
              </a:spcAft>
              <a:buFont typeface="Arial"/>
              <a:buChar char="•"/>
            </a:pPr>
            <a:r>
              <a:rPr lang="en-US" sz="2400" dirty="0" smtClean="0">
                <a:solidFill>
                  <a:srgbClr val="000000"/>
                </a:solidFill>
              </a:rPr>
              <a:t>Equipment background</a:t>
            </a:r>
          </a:p>
          <a:p>
            <a:pPr lvl="1">
              <a:spcAft>
                <a:spcPts val="1200"/>
              </a:spcAft>
              <a:buFont typeface="Arial"/>
              <a:buChar char="•"/>
            </a:pPr>
            <a:r>
              <a:rPr lang="en-US" sz="2400" dirty="0" smtClean="0">
                <a:solidFill>
                  <a:srgbClr val="000000"/>
                </a:solidFill>
              </a:rPr>
              <a:t> Latest observational data</a:t>
            </a:r>
          </a:p>
          <a:p>
            <a:pPr lvl="1">
              <a:spcAft>
                <a:spcPts val="1200"/>
              </a:spcAft>
              <a:buFont typeface="Arial"/>
              <a:buChar char="•"/>
            </a:pPr>
            <a:r>
              <a:rPr lang="en-US" sz="2400" dirty="0" smtClean="0">
                <a:solidFill>
                  <a:srgbClr val="000000"/>
                </a:solidFill>
              </a:rPr>
              <a:t> Site Photos</a:t>
            </a:r>
          </a:p>
          <a:p>
            <a:pPr>
              <a:spcAft>
                <a:spcPts val="1200"/>
              </a:spcAft>
              <a:buFont typeface="Arial"/>
              <a:buChar char="•"/>
            </a:pPr>
            <a:r>
              <a:rPr lang="en-US" sz="2400" dirty="0" smtClean="0">
                <a:solidFill>
                  <a:srgbClr val="000000"/>
                </a:solidFill>
              </a:rPr>
              <a:t>Data Download via CSV</a:t>
            </a:r>
          </a:p>
        </p:txBody>
      </p:sp>
      <p:sp>
        <p:nvSpPr>
          <p:cNvPr id="2" name="Date Placeholder 1"/>
          <p:cNvSpPr>
            <a:spLocks noGrp="1"/>
          </p:cNvSpPr>
          <p:nvPr>
            <p:ph type="dt" sz="half" idx="10"/>
          </p:nvPr>
        </p:nvSpPr>
        <p:spPr/>
        <p:txBody>
          <a:bodyPr/>
          <a:lstStyle/>
          <a:p>
            <a:r>
              <a:rPr lang="en-US" smtClean="0"/>
              <a:t>31-Mar-2013</a:t>
            </a:r>
            <a:endParaRPr lang="en-US"/>
          </a:p>
        </p:txBody>
      </p:sp>
      <p:sp>
        <p:nvSpPr>
          <p:cNvPr id="3" name="Footer Placeholder 2"/>
          <p:cNvSpPr>
            <a:spLocks noGrp="1"/>
          </p:cNvSpPr>
          <p:nvPr>
            <p:ph type="ftr" sz="quarter" idx="11"/>
          </p:nvPr>
        </p:nvSpPr>
        <p:spPr/>
        <p:txBody>
          <a:bodyPr/>
          <a:lstStyle/>
          <a:p>
            <a:r>
              <a:rPr lang="en-US" smtClean="0"/>
              <a:t>NCAR-SEA-2013</a:t>
            </a:r>
            <a:endParaRPr lang="en-US"/>
          </a:p>
        </p:txBody>
      </p:sp>
      <p:sp>
        <p:nvSpPr>
          <p:cNvPr id="4" name="Slide Number Placeholder 3"/>
          <p:cNvSpPr>
            <a:spLocks noGrp="1"/>
          </p:cNvSpPr>
          <p:nvPr>
            <p:ph type="sldNum" sz="quarter" idx="12"/>
          </p:nvPr>
        </p:nvSpPr>
        <p:spPr/>
        <p:txBody>
          <a:bodyPr/>
          <a:lstStyle/>
          <a:p>
            <a:fld id="{1158C8E6-28AC-4645-B882-76F2A58C4132}" type="slidenum">
              <a:rPr lang="en-US" smtClean="0"/>
              <a:t>45</a:t>
            </a:fld>
            <a:endParaRPr lang="en-US"/>
          </a:p>
        </p:txBody>
      </p:sp>
      <p:pic>
        <p:nvPicPr>
          <p:cNvPr id="5" name="Picture 4" descr="Screen shot 2013-02-03 at 9.33.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41" y="813308"/>
            <a:ext cx="4217132" cy="5564150"/>
          </a:xfrm>
          <a:prstGeom prst="rect">
            <a:avLst/>
          </a:prstGeom>
        </p:spPr>
      </p:pic>
    </p:spTree>
    <p:extLst>
      <p:ext uri="{BB962C8B-B14F-4D97-AF65-F5344CB8AC3E}">
        <p14:creationId xmlns:p14="http://schemas.microsoft.com/office/powerpoint/2010/main" val="22589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37022" y="119067"/>
            <a:ext cx="6097293" cy="584776"/>
          </a:xfrm>
          <a:prstGeom prst="rect">
            <a:avLst/>
          </a:prstGeom>
          <a:noFill/>
        </p:spPr>
        <p:txBody>
          <a:bodyPr wrap="square" rtlCol="0">
            <a:spAutoFit/>
          </a:bodyPr>
          <a:lstStyle/>
          <a:p>
            <a:pPr algn="ctr"/>
            <a:r>
              <a:rPr lang="en-US" sz="3200" dirty="0" smtClean="0">
                <a:solidFill>
                  <a:srgbClr val="000000"/>
                </a:solidFill>
              </a:rPr>
              <a:t>WEBS Browser Interface</a:t>
            </a:r>
            <a:endParaRPr lang="en-US" sz="3200" dirty="0">
              <a:solidFill>
                <a:srgbClr val="000000"/>
              </a:solidFill>
            </a:endParaRPr>
          </a:p>
        </p:txBody>
      </p:sp>
      <p:sp>
        <p:nvSpPr>
          <p:cNvPr id="13" name="TextBox 12"/>
          <p:cNvSpPr txBox="1"/>
          <p:nvPr/>
        </p:nvSpPr>
        <p:spPr>
          <a:xfrm>
            <a:off x="4937731" y="1293850"/>
            <a:ext cx="4206269" cy="2923877"/>
          </a:xfrm>
          <a:prstGeom prst="rect">
            <a:avLst/>
          </a:prstGeom>
          <a:noFill/>
        </p:spPr>
        <p:txBody>
          <a:bodyPr wrap="square" rtlCol="0">
            <a:spAutoFit/>
          </a:bodyPr>
          <a:lstStyle/>
          <a:p>
            <a:pPr>
              <a:spcAft>
                <a:spcPts val="1200"/>
              </a:spcAft>
              <a:buFont typeface="Arial"/>
              <a:buChar char="•"/>
            </a:pPr>
            <a:r>
              <a:rPr lang="en-US" sz="2400" dirty="0" smtClean="0">
                <a:solidFill>
                  <a:srgbClr val="000000"/>
                </a:solidFill>
              </a:rPr>
              <a:t> Interactive data visualization</a:t>
            </a:r>
          </a:p>
          <a:p>
            <a:pPr lvl="1">
              <a:spcAft>
                <a:spcPts val="1200"/>
              </a:spcAft>
              <a:buFont typeface="Arial"/>
              <a:buChar char="•"/>
            </a:pPr>
            <a:r>
              <a:rPr lang="en-US" sz="2400" dirty="0" smtClean="0">
                <a:solidFill>
                  <a:srgbClr val="000000"/>
                </a:solidFill>
              </a:rPr>
              <a:t> Select towers</a:t>
            </a:r>
          </a:p>
          <a:p>
            <a:pPr lvl="1">
              <a:spcAft>
                <a:spcPts val="1200"/>
              </a:spcAft>
              <a:buFont typeface="Arial"/>
              <a:buChar char="•"/>
            </a:pPr>
            <a:r>
              <a:rPr lang="en-US" sz="2400" dirty="0" smtClean="0">
                <a:solidFill>
                  <a:srgbClr val="000000"/>
                </a:solidFill>
              </a:rPr>
              <a:t> Select parameters</a:t>
            </a:r>
          </a:p>
          <a:p>
            <a:pPr lvl="1">
              <a:spcAft>
                <a:spcPts val="1200"/>
              </a:spcAft>
              <a:buFont typeface="Arial"/>
              <a:buChar char="•"/>
            </a:pPr>
            <a:r>
              <a:rPr lang="en-US" sz="2400" dirty="0" smtClean="0">
                <a:solidFill>
                  <a:srgbClr val="000000"/>
                </a:solidFill>
              </a:rPr>
              <a:t> Select date ranges</a:t>
            </a:r>
          </a:p>
          <a:p>
            <a:pPr lvl="1">
              <a:spcAft>
                <a:spcPts val="1200"/>
              </a:spcAft>
              <a:buFont typeface="Arial"/>
              <a:buChar char="•"/>
            </a:pPr>
            <a:r>
              <a:rPr lang="en-US" sz="2400" dirty="0" smtClean="0">
                <a:solidFill>
                  <a:srgbClr val="000000"/>
                </a:solidFill>
              </a:rPr>
              <a:t> Select download format</a:t>
            </a:r>
            <a:br>
              <a:rPr lang="en-US" sz="2400" dirty="0" smtClean="0">
                <a:solidFill>
                  <a:srgbClr val="000000"/>
                </a:solidFill>
              </a:rPr>
            </a:br>
            <a:r>
              <a:rPr lang="en-US" sz="2400" dirty="0" smtClean="0">
                <a:solidFill>
                  <a:srgbClr val="000000"/>
                </a:solidFill>
              </a:rPr>
              <a:t>	as CSV, JSON, etc.</a:t>
            </a:r>
          </a:p>
        </p:txBody>
      </p:sp>
      <p:sp>
        <p:nvSpPr>
          <p:cNvPr id="2" name="Date Placeholder 1"/>
          <p:cNvSpPr>
            <a:spLocks noGrp="1"/>
          </p:cNvSpPr>
          <p:nvPr>
            <p:ph type="dt" sz="half" idx="10"/>
          </p:nvPr>
        </p:nvSpPr>
        <p:spPr/>
        <p:txBody>
          <a:bodyPr/>
          <a:lstStyle/>
          <a:p>
            <a:r>
              <a:rPr lang="en-US" smtClean="0"/>
              <a:t>31-Mar-2013</a:t>
            </a:r>
            <a:endParaRPr lang="en-US"/>
          </a:p>
        </p:txBody>
      </p:sp>
      <p:sp>
        <p:nvSpPr>
          <p:cNvPr id="3" name="Footer Placeholder 2"/>
          <p:cNvSpPr>
            <a:spLocks noGrp="1"/>
          </p:cNvSpPr>
          <p:nvPr>
            <p:ph type="ftr" sz="quarter" idx="11"/>
          </p:nvPr>
        </p:nvSpPr>
        <p:spPr/>
        <p:txBody>
          <a:bodyPr/>
          <a:lstStyle/>
          <a:p>
            <a:r>
              <a:rPr lang="en-US" smtClean="0"/>
              <a:t>NCAR-SEA-2013</a:t>
            </a:r>
            <a:endParaRPr lang="en-US"/>
          </a:p>
        </p:txBody>
      </p:sp>
      <p:sp>
        <p:nvSpPr>
          <p:cNvPr id="4" name="Slide Number Placeholder 3"/>
          <p:cNvSpPr>
            <a:spLocks noGrp="1"/>
          </p:cNvSpPr>
          <p:nvPr>
            <p:ph type="sldNum" sz="quarter" idx="12"/>
          </p:nvPr>
        </p:nvSpPr>
        <p:spPr/>
        <p:txBody>
          <a:bodyPr/>
          <a:lstStyle/>
          <a:p>
            <a:fld id="{1158C8E6-28AC-4645-B882-76F2A58C4132}" type="slidenum">
              <a:rPr lang="en-US" smtClean="0"/>
              <a:t>46</a:t>
            </a:fld>
            <a:endParaRPr lang="en-US"/>
          </a:p>
        </p:txBody>
      </p:sp>
      <p:pic>
        <p:nvPicPr>
          <p:cNvPr id="5" name="Picture 4" descr="Screen shot 2013-02-03 at 9.35.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29" y="703843"/>
            <a:ext cx="4923220" cy="5761441"/>
          </a:xfrm>
          <a:prstGeom prst="rect">
            <a:avLst/>
          </a:prstGeom>
        </p:spPr>
      </p:pic>
      <p:sp>
        <p:nvSpPr>
          <p:cNvPr id="8" name="Oval 7"/>
          <p:cNvSpPr/>
          <p:nvPr/>
        </p:nvSpPr>
        <p:spPr>
          <a:xfrm>
            <a:off x="152400" y="2823353"/>
            <a:ext cx="4318040" cy="89761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52400" y="1476929"/>
            <a:ext cx="4318040" cy="89761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Shape 23"/>
          <p:cNvSpPr>
            <a:spLocks noGrp="1"/>
          </p:cNvSpPr>
          <p:nvPr>
            <p:ph type="title"/>
          </p:nvPr>
        </p:nvSpPr>
        <p:spPr>
          <a:xfrm>
            <a:off x="914400" y="346902"/>
            <a:ext cx="8229600" cy="553968"/>
          </a:xfrm>
          <a:prstGeom prst="rect">
            <a:avLst/>
          </a:prstGeom>
          <a:noFill/>
          <a:ln>
            <a:noFill/>
          </a:ln>
        </p:spPr>
        <p:txBody>
          <a:bodyPr lIns="91425" tIns="91425" rIns="91425" bIns="91425" anchor="ctr" anchorCtr="0">
            <a:spAutoFit/>
          </a:bodyPr>
          <a:lstStyle/>
          <a:p>
            <a:r>
              <a:rPr lang="en-US" sz="2400" dirty="0" smtClean="0">
                <a:solidFill>
                  <a:srgbClr val="000000"/>
                </a:solidFill>
              </a:rPr>
              <a:t>SNOWMAP– </a:t>
            </a:r>
            <a:r>
              <a:rPr lang="en-US" sz="2400" dirty="0" smtClean="0">
                <a:solidFill>
                  <a:srgbClr val="000000"/>
                </a:solidFill>
                <a:hlinkClick r:id="rId3"/>
              </a:rPr>
              <a:t>http://snow.jpl.nasa.gov/portal/data/map</a:t>
            </a:r>
            <a:r>
              <a:rPr lang="en-US" sz="2400" dirty="0" smtClean="0">
                <a:solidFill>
                  <a:srgbClr val="000000"/>
                </a:solidFill>
              </a:rPr>
              <a:t> </a:t>
            </a:r>
            <a:endParaRPr sz="2400" dirty="0">
              <a:solidFill>
                <a:srgbClr val="000000"/>
              </a:solidFill>
            </a:endParaRPr>
          </a:p>
        </p:txBody>
      </p:sp>
      <p:sp>
        <p:nvSpPr>
          <p:cNvPr id="7" name="Content Placeholder 2"/>
          <p:cNvSpPr txBox="1">
            <a:spLocks/>
          </p:cNvSpPr>
          <p:nvPr/>
        </p:nvSpPr>
        <p:spPr>
          <a:xfrm>
            <a:off x="457200" y="1600200"/>
            <a:ext cx="8229600" cy="4525963"/>
          </a:xfrm>
          <a:prstGeom prst="rect">
            <a:avLst/>
          </a:prstGeom>
          <a:noFill/>
          <a:ln>
            <a:noFill/>
          </a:ln>
        </p:spPr>
        <p:txBody>
          <a:bodyPr vert="horz" lIns="91425" tIns="91425" rIns="91425" bIns="91425" rtlCol="0" anchor="t" anchorCtr="0">
            <a:normAutofit fontScale="92500" lnSpcReduction="10000"/>
          </a:bodyPr>
          <a:lstStyle>
            <a:lvl1pPr marL="342900" indent="-342900" algn="l" defTabSz="457200" rtl="0" eaLnBrk="1" latinLnBrk="0" hangingPunct="1">
              <a:spcBef>
                <a:spcPct val="20000"/>
              </a:spcBef>
              <a:buFont typeface="Arial"/>
              <a:buChar char="•"/>
              <a:defRPr sz="3200" kern="1200">
                <a:solidFill>
                  <a:srgbClr val="FFFFFF"/>
                </a:solidFill>
                <a:latin typeface="Optima"/>
                <a:ea typeface="+mn-ea"/>
                <a:cs typeface="Optima"/>
              </a:defRPr>
            </a:lvl1pPr>
            <a:lvl2pPr marL="742950" indent="-285750" algn="l" defTabSz="457200" rtl="0" eaLnBrk="1" latinLnBrk="0" hangingPunct="1">
              <a:spcBef>
                <a:spcPct val="20000"/>
              </a:spcBef>
              <a:buFont typeface="Arial"/>
              <a:buChar char="–"/>
              <a:defRPr sz="2800" kern="1200">
                <a:solidFill>
                  <a:srgbClr val="FFFFFF"/>
                </a:solidFill>
                <a:latin typeface="Optima"/>
                <a:ea typeface="+mn-ea"/>
                <a:cs typeface="Optima"/>
              </a:defRPr>
            </a:lvl2pPr>
            <a:lvl3pPr marL="1143000" indent="-228600" algn="l" defTabSz="457200" rtl="0" eaLnBrk="1" latinLnBrk="0" hangingPunct="1">
              <a:spcBef>
                <a:spcPct val="20000"/>
              </a:spcBef>
              <a:buFont typeface="Arial"/>
              <a:buChar char="•"/>
              <a:defRPr sz="2400" kern="1200">
                <a:solidFill>
                  <a:srgbClr val="FFFFFF"/>
                </a:solidFill>
                <a:latin typeface="Optima"/>
                <a:ea typeface="+mn-ea"/>
                <a:cs typeface="Optima"/>
              </a:defRPr>
            </a:lvl3pPr>
            <a:lvl4pPr marL="1600200" indent="-228600" algn="l" defTabSz="457200" rtl="0" eaLnBrk="1" latinLnBrk="0" hangingPunct="1">
              <a:spcBef>
                <a:spcPct val="20000"/>
              </a:spcBef>
              <a:buFont typeface="Arial"/>
              <a:buChar char="–"/>
              <a:defRPr sz="2000" kern="1200">
                <a:solidFill>
                  <a:srgbClr val="FFFFFF"/>
                </a:solidFill>
                <a:latin typeface="Optima"/>
                <a:ea typeface="+mn-ea"/>
                <a:cs typeface="Optima"/>
              </a:defRPr>
            </a:lvl4pPr>
            <a:lvl5pPr marL="2057400" indent="-228600" algn="l" defTabSz="457200" rtl="0" eaLnBrk="1" latinLnBrk="0" hangingPunct="1">
              <a:spcBef>
                <a:spcPct val="20000"/>
              </a:spcBef>
              <a:buFont typeface="Arial"/>
              <a:buChar char="»"/>
              <a:defRPr sz="1800" kern="1200">
                <a:solidFill>
                  <a:srgbClr val="FFFFFF"/>
                </a:solidFill>
                <a:latin typeface="Optima"/>
                <a:ea typeface="+mn-ea"/>
                <a:cs typeface="Optima"/>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smtClean="0">
                <a:solidFill>
                  <a:srgbClr val="000000"/>
                </a:solidFill>
              </a:rPr>
              <a:t>Showing</a:t>
            </a:r>
            <a:br>
              <a:rPr lang="en-US" dirty="0" smtClean="0">
                <a:solidFill>
                  <a:srgbClr val="000000"/>
                </a:solidFill>
              </a:rPr>
            </a:br>
            <a:r>
              <a:rPr lang="en-US" dirty="0" smtClean="0">
                <a:solidFill>
                  <a:srgbClr val="000000"/>
                </a:solidFill>
              </a:rPr>
              <a:t>snow </a:t>
            </a:r>
            <a:br>
              <a:rPr lang="en-US" dirty="0" smtClean="0">
                <a:solidFill>
                  <a:srgbClr val="000000"/>
                </a:solidFill>
              </a:rPr>
            </a:br>
            <a:r>
              <a:rPr lang="en-US" dirty="0" smtClean="0">
                <a:solidFill>
                  <a:srgbClr val="000000"/>
                </a:solidFill>
              </a:rPr>
              <a:t>covered</a:t>
            </a:r>
            <a:br>
              <a:rPr lang="en-US" dirty="0" smtClean="0">
                <a:solidFill>
                  <a:srgbClr val="000000"/>
                </a:solidFill>
              </a:rPr>
            </a:br>
            <a:r>
              <a:rPr lang="en-US" dirty="0" smtClean="0">
                <a:solidFill>
                  <a:srgbClr val="000000"/>
                </a:solidFill>
              </a:rPr>
              <a:t>area layer </a:t>
            </a:r>
            <a:br>
              <a:rPr lang="en-US" dirty="0" smtClean="0">
                <a:solidFill>
                  <a:srgbClr val="000000"/>
                </a:solidFill>
              </a:rPr>
            </a:br>
            <a:r>
              <a:rPr lang="en-US" dirty="0" smtClean="0">
                <a:solidFill>
                  <a:srgbClr val="000000"/>
                </a:solidFill>
              </a:rPr>
              <a:t>and clouds</a:t>
            </a:r>
          </a:p>
          <a:p>
            <a:r>
              <a:rPr lang="en-US" dirty="0" smtClean="0">
                <a:solidFill>
                  <a:srgbClr val="000000"/>
                </a:solidFill>
              </a:rPr>
              <a:t>Products</a:t>
            </a:r>
            <a:br>
              <a:rPr lang="en-US" dirty="0" smtClean="0">
                <a:solidFill>
                  <a:srgbClr val="000000"/>
                </a:solidFill>
              </a:rPr>
            </a:br>
            <a:r>
              <a:rPr lang="en-US" dirty="0" smtClean="0">
                <a:solidFill>
                  <a:srgbClr val="000000"/>
                </a:solidFill>
              </a:rPr>
              <a:t>available</a:t>
            </a:r>
            <a:br>
              <a:rPr lang="en-US" dirty="0" smtClean="0">
                <a:solidFill>
                  <a:srgbClr val="000000"/>
                </a:solidFill>
              </a:rPr>
            </a:br>
            <a:r>
              <a:rPr lang="en-US" dirty="0" smtClean="0">
                <a:solidFill>
                  <a:srgbClr val="000000"/>
                </a:solidFill>
              </a:rPr>
              <a:t>as WMS</a:t>
            </a:r>
            <a:br>
              <a:rPr lang="en-US" dirty="0" smtClean="0">
                <a:solidFill>
                  <a:srgbClr val="000000"/>
                </a:solidFill>
              </a:rPr>
            </a:br>
            <a:r>
              <a:rPr lang="en-US" dirty="0" smtClean="0">
                <a:solidFill>
                  <a:srgbClr val="000000"/>
                </a:solidFill>
              </a:rPr>
              <a:t>(variety of</a:t>
            </a:r>
            <a:br>
              <a:rPr lang="en-US" dirty="0" smtClean="0">
                <a:solidFill>
                  <a:srgbClr val="000000"/>
                </a:solidFill>
              </a:rPr>
            </a:br>
            <a:r>
              <a:rPr lang="en-US" dirty="0" smtClean="0">
                <a:solidFill>
                  <a:srgbClr val="000000"/>
                </a:solidFill>
              </a:rPr>
              <a:t>formats)</a:t>
            </a:r>
            <a:endParaRPr lang="en-US" dirty="0">
              <a:solidFill>
                <a:srgbClr val="000000"/>
              </a:solidFill>
            </a:endParaRPr>
          </a:p>
        </p:txBody>
      </p:sp>
      <p:pic>
        <p:nvPicPr>
          <p:cNvPr id="5" name="Picture 4" descr="Screen shot 2013-02-03 at 9.41.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9996" y="913081"/>
            <a:ext cx="7039289" cy="5257800"/>
          </a:xfrm>
          <a:prstGeom prst="rect">
            <a:avLst/>
          </a:prstGeom>
        </p:spPr>
      </p:pic>
    </p:spTree>
    <p:extLst>
      <p:ext uri="{BB962C8B-B14F-4D97-AF65-F5344CB8AC3E}">
        <p14:creationId xmlns:p14="http://schemas.microsoft.com/office/powerpoint/2010/main" val="549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a:spLocks noGrp="1"/>
          </p:cNvSpPr>
          <p:nvPr>
            <p:ph type="title"/>
          </p:nvPr>
        </p:nvSpPr>
        <p:spPr>
          <a:xfrm>
            <a:off x="457200" y="476820"/>
            <a:ext cx="8229600" cy="738633"/>
          </a:xfrm>
          <a:prstGeom prst="rect">
            <a:avLst/>
          </a:prstGeom>
          <a:noFill/>
          <a:ln>
            <a:noFill/>
          </a:ln>
        </p:spPr>
        <p:txBody>
          <a:bodyPr lIns="91425" tIns="91425" rIns="91425" bIns="91425" anchor="ctr" anchorCtr="0">
            <a:spAutoFit/>
          </a:bodyPr>
          <a:lstStyle/>
          <a:p>
            <a:r>
              <a:rPr dirty="0">
                <a:solidFill>
                  <a:srgbClr val="000000"/>
                </a:solidFill>
              </a:rPr>
              <a:t>Snow Map Architecture</a:t>
            </a:r>
          </a:p>
        </p:txBody>
      </p:sp>
      <p:sp>
        <p:nvSpPr>
          <p:cNvPr id="30" name="Shape 30"/>
          <p:cNvSpPr/>
          <p:nvPr/>
        </p:nvSpPr>
        <p:spPr>
          <a:xfrm>
            <a:off x="4844450" y="3756300"/>
            <a:ext cx="1129500" cy="750000"/>
          </a:xfrm>
          <a:prstGeom prst="rect">
            <a:avLst/>
          </a:prstGeom>
          <a:solidFill>
            <a:schemeClr val="lt2"/>
          </a:solidFill>
          <a:ln w="19050" cap="flat">
            <a:solidFill>
              <a:schemeClr val="dk2"/>
            </a:solidFill>
            <a:prstDash val="solid"/>
            <a:round/>
            <a:headEnd type="none" w="sm" len="sm"/>
            <a:tailEnd type="none" w="sm" len="sm"/>
          </a:ln>
        </p:spPr>
        <p:txBody>
          <a:bodyPr lIns="91425" tIns="91425" rIns="91425" bIns="91425" anchor="ctr" anchorCtr="0">
            <a:spAutoFit/>
          </a:bodyPr>
          <a:lstStyle/>
          <a:p>
            <a:pPr algn="ctr"/>
            <a:r>
              <a:rPr>
                <a:solidFill>
                  <a:srgbClr val="000000"/>
                </a:solidFill>
              </a:rPr>
              <a:t>GIS Server</a:t>
            </a:r>
          </a:p>
        </p:txBody>
      </p:sp>
      <p:sp>
        <p:nvSpPr>
          <p:cNvPr id="31" name="Shape 31"/>
          <p:cNvSpPr/>
          <p:nvPr/>
        </p:nvSpPr>
        <p:spPr>
          <a:xfrm>
            <a:off x="5996903" y="5339538"/>
            <a:ext cx="1142099" cy="733972"/>
          </a:xfrm>
          <a:prstGeom prst="can">
            <a:avLst>
              <a:gd name="adj" fmla="val 25000"/>
            </a:avLst>
          </a:prstGeom>
          <a:solidFill>
            <a:schemeClr val="lt2"/>
          </a:solidFill>
          <a:ln w="19050" cap="flat">
            <a:solidFill>
              <a:schemeClr val="dk2"/>
            </a:solidFill>
            <a:prstDash val="solid"/>
            <a:round/>
            <a:headEnd type="none" w="sm" len="sm"/>
            <a:tailEnd type="none" w="sm" len="sm"/>
          </a:ln>
        </p:spPr>
        <p:txBody>
          <a:bodyPr lIns="91425" tIns="91425" rIns="91425" bIns="91425" anchor="ctr" anchorCtr="0">
            <a:spAutoFit/>
          </a:bodyPr>
          <a:lstStyle/>
          <a:p>
            <a:pPr algn="ctr"/>
            <a:r>
              <a:rPr>
                <a:solidFill>
                  <a:srgbClr val="000000"/>
                </a:solidFill>
              </a:rPr>
              <a:t>PostGIS</a:t>
            </a:r>
          </a:p>
        </p:txBody>
      </p:sp>
      <p:sp>
        <p:nvSpPr>
          <p:cNvPr id="32" name="Shape 32"/>
          <p:cNvSpPr/>
          <p:nvPr/>
        </p:nvSpPr>
        <p:spPr>
          <a:xfrm>
            <a:off x="3967850" y="5140688"/>
            <a:ext cx="1066199" cy="1131524"/>
          </a:xfrm>
          <a:prstGeom prst="can">
            <a:avLst>
              <a:gd name="adj" fmla="val 25000"/>
            </a:avLst>
          </a:prstGeom>
          <a:solidFill>
            <a:schemeClr val="lt2"/>
          </a:solidFill>
          <a:ln w="19050" cap="flat">
            <a:solidFill>
              <a:schemeClr val="dk2"/>
            </a:solidFill>
            <a:prstDash val="solid"/>
            <a:round/>
            <a:headEnd type="none" w="sm" len="sm"/>
            <a:tailEnd type="none" w="sm" len="sm"/>
          </a:ln>
        </p:spPr>
        <p:txBody>
          <a:bodyPr lIns="91425" tIns="91425" rIns="91425" bIns="91425" anchor="ctr" anchorCtr="0">
            <a:spAutoFit/>
          </a:bodyPr>
          <a:lstStyle/>
          <a:p>
            <a:pPr algn="ctr"/>
            <a:r>
              <a:rPr>
                <a:solidFill>
                  <a:srgbClr val="000000"/>
                </a:solidFill>
              </a:rPr>
              <a:t>GeoTIFFs on Disk</a:t>
            </a:r>
          </a:p>
        </p:txBody>
      </p:sp>
      <p:sp>
        <p:nvSpPr>
          <p:cNvPr id="33" name="Shape 33"/>
          <p:cNvSpPr/>
          <p:nvPr/>
        </p:nvSpPr>
        <p:spPr>
          <a:xfrm>
            <a:off x="6700339" y="3569110"/>
            <a:ext cx="1837974" cy="1124380"/>
          </a:xfrm>
          <a:prstGeom prst="cloud">
            <a:avLst/>
          </a:prstGeom>
          <a:solidFill>
            <a:schemeClr val="lt2"/>
          </a:solidFill>
          <a:ln w="19050" cap="flat">
            <a:solidFill>
              <a:schemeClr val="dk2"/>
            </a:solidFill>
            <a:prstDash val="solid"/>
            <a:round/>
            <a:headEnd type="none" w="sm" len="sm"/>
            <a:tailEnd type="none" w="sm" len="sm"/>
          </a:ln>
        </p:spPr>
        <p:txBody>
          <a:bodyPr wrap="square" lIns="91425" tIns="91425" rIns="91425" bIns="91425" anchor="ctr" anchorCtr="0">
            <a:spAutoFit/>
          </a:bodyPr>
          <a:lstStyle/>
          <a:p>
            <a:pPr algn="ctr"/>
            <a:r>
              <a:rPr dirty="0">
                <a:solidFill>
                  <a:srgbClr val="000000"/>
                </a:solidFill>
              </a:rPr>
              <a:t>ESRI Basemaps</a:t>
            </a:r>
          </a:p>
        </p:txBody>
      </p:sp>
      <p:sp>
        <p:nvSpPr>
          <p:cNvPr id="34" name="Shape 34"/>
          <p:cNvSpPr/>
          <p:nvPr/>
        </p:nvSpPr>
        <p:spPr>
          <a:xfrm>
            <a:off x="5616503" y="1996107"/>
            <a:ext cx="1293900" cy="461635"/>
          </a:xfrm>
          <a:prstGeom prst="rect">
            <a:avLst/>
          </a:prstGeom>
          <a:solidFill>
            <a:schemeClr val="lt2"/>
          </a:solidFill>
          <a:ln w="19050" cap="flat">
            <a:solidFill>
              <a:schemeClr val="dk2"/>
            </a:solidFill>
            <a:prstDash val="solid"/>
            <a:round/>
            <a:headEnd type="none" w="sm" len="sm"/>
            <a:tailEnd type="none" w="sm" len="sm"/>
          </a:ln>
        </p:spPr>
        <p:txBody>
          <a:bodyPr lIns="91425" tIns="91425" rIns="91425" bIns="91425" anchor="ctr" anchorCtr="0">
            <a:spAutoFit/>
          </a:bodyPr>
          <a:lstStyle/>
          <a:p>
            <a:pPr algn="ctr"/>
            <a:r>
              <a:rPr>
                <a:solidFill>
                  <a:srgbClr val="000000"/>
                </a:solidFill>
              </a:rPr>
              <a:t>Snow Map</a:t>
            </a:r>
          </a:p>
        </p:txBody>
      </p:sp>
      <p:cxnSp>
        <p:nvCxnSpPr>
          <p:cNvPr id="35" name="Shape 35"/>
          <p:cNvCxnSpPr>
            <a:stCxn id="34" idx="2"/>
            <a:endCxn id="30" idx="0"/>
          </p:cNvCxnSpPr>
          <p:nvPr/>
        </p:nvCxnSpPr>
        <p:spPr>
          <a:xfrm flipH="1">
            <a:off x="5409200" y="2457742"/>
            <a:ext cx="854253" cy="1298558"/>
          </a:xfrm>
          <a:prstGeom prst="straightConnector1">
            <a:avLst/>
          </a:prstGeom>
          <a:noFill/>
          <a:ln w="19050" cap="flat">
            <a:solidFill>
              <a:schemeClr val="dk2"/>
            </a:solidFill>
            <a:prstDash val="solid"/>
            <a:round/>
            <a:headEnd type="none" w="med" len="med"/>
            <a:tailEnd type="none" w="med" len="med"/>
          </a:ln>
        </p:spPr>
      </p:cxnSp>
      <p:cxnSp>
        <p:nvCxnSpPr>
          <p:cNvPr id="36" name="Shape 36"/>
          <p:cNvCxnSpPr>
            <a:stCxn id="34" idx="2"/>
            <a:endCxn id="33" idx="3"/>
          </p:cNvCxnSpPr>
          <p:nvPr/>
        </p:nvCxnSpPr>
        <p:spPr>
          <a:xfrm>
            <a:off x="6263453" y="2457742"/>
            <a:ext cx="1355873" cy="1175655"/>
          </a:xfrm>
          <a:prstGeom prst="straightConnector1">
            <a:avLst/>
          </a:prstGeom>
          <a:noFill/>
          <a:ln w="19050" cap="flat">
            <a:solidFill>
              <a:schemeClr val="dk2"/>
            </a:solidFill>
            <a:prstDash val="solid"/>
            <a:round/>
            <a:headEnd type="none" w="med" len="med"/>
            <a:tailEnd type="none" w="med" len="med"/>
          </a:ln>
        </p:spPr>
      </p:cxnSp>
      <p:cxnSp>
        <p:nvCxnSpPr>
          <p:cNvPr id="37" name="Shape 37"/>
          <p:cNvCxnSpPr>
            <a:stCxn id="30" idx="2"/>
            <a:endCxn id="31" idx="1"/>
          </p:cNvCxnSpPr>
          <p:nvPr/>
        </p:nvCxnSpPr>
        <p:spPr>
          <a:xfrm>
            <a:off x="5409200" y="4506300"/>
            <a:ext cx="1158753" cy="833238"/>
          </a:xfrm>
          <a:prstGeom prst="straightConnector1">
            <a:avLst/>
          </a:prstGeom>
          <a:noFill/>
          <a:ln w="19050" cap="flat">
            <a:solidFill>
              <a:schemeClr val="dk2"/>
            </a:solidFill>
            <a:prstDash val="solid"/>
            <a:round/>
            <a:headEnd type="none" w="med" len="med"/>
            <a:tailEnd type="none" w="med" len="med"/>
          </a:ln>
        </p:spPr>
      </p:cxnSp>
      <p:cxnSp>
        <p:nvCxnSpPr>
          <p:cNvPr id="38" name="Shape 38"/>
          <p:cNvCxnSpPr>
            <a:stCxn id="30" idx="2"/>
            <a:endCxn id="32" idx="1"/>
          </p:cNvCxnSpPr>
          <p:nvPr/>
        </p:nvCxnSpPr>
        <p:spPr>
          <a:xfrm flipH="1">
            <a:off x="4500950" y="4506300"/>
            <a:ext cx="908250" cy="634388"/>
          </a:xfrm>
          <a:prstGeom prst="straightConnector1">
            <a:avLst/>
          </a:prstGeom>
          <a:noFill/>
          <a:ln w="19050" cap="flat">
            <a:solidFill>
              <a:schemeClr val="dk2"/>
            </a:solidFill>
            <a:prstDash val="solid"/>
            <a:round/>
            <a:headEnd type="none" w="med" len="med"/>
            <a:tailEnd type="none" w="med" len="med"/>
          </a:ln>
        </p:spPr>
      </p:cxnSp>
      <p:sp>
        <p:nvSpPr>
          <p:cNvPr id="39" name="Shape 39"/>
          <p:cNvSpPr/>
          <p:nvPr/>
        </p:nvSpPr>
        <p:spPr>
          <a:xfrm>
            <a:off x="5336300" y="2948175"/>
            <a:ext cx="603000" cy="338524"/>
          </a:xfrm>
          <a:prstGeom prst="rect">
            <a:avLst/>
          </a:prstGeom>
          <a:noFill/>
          <a:ln>
            <a:noFill/>
          </a:ln>
        </p:spPr>
        <p:txBody>
          <a:bodyPr lIns="91425" tIns="91425" rIns="91425" bIns="91425" anchor="t" anchorCtr="0">
            <a:spAutoFit/>
          </a:bodyPr>
          <a:lstStyle/>
          <a:p>
            <a:r>
              <a:rPr sz="1000">
                <a:solidFill>
                  <a:srgbClr val="000000"/>
                </a:solidFill>
              </a:rPr>
              <a:t>WMS</a:t>
            </a:r>
          </a:p>
        </p:txBody>
      </p:sp>
      <p:sp>
        <p:nvSpPr>
          <p:cNvPr id="40" name="Shape 40"/>
          <p:cNvSpPr/>
          <p:nvPr/>
        </p:nvSpPr>
        <p:spPr>
          <a:xfrm>
            <a:off x="6845053" y="2948175"/>
            <a:ext cx="531300" cy="338524"/>
          </a:xfrm>
          <a:prstGeom prst="rect">
            <a:avLst/>
          </a:prstGeom>
          <a:noFill/>
          <a:ln>
            <a:noFill/>
          </a:ln>
        </p:spPr>
        <p:txBody>
          <a:bodyPr lIns="91425" tIns="91425" rIns="91425" bIns="91425" anchor="t" anchorCtr="0">
            <a:spAutoFit/>
          </a:bodyPr>
          <a:lstStyle/>
          <a:p>
            <a:pPr lvl="0" rtl="0"/>
            <a:r>
              <a:rPr sz="1000">
                <a:solidFill>
                  <a:srgbClr val="000000"/>
                </a:solidFill>
              </a:rPr>
              <a:t>Tiles</a:t>
            </a:r>
          </a:p>
        </p:txBody>
      </p:sp>
      <p:sp>
        <p:nvSpPr>
          <p:cNvPr id="41" name="Shape 41"/>
          <p:cNvSpPr/>
          <p:nvPr/>
        </p:nvSpPr>
        <p:spPr>
          <a:xfrm>
            <a:off x="1592625" y="3761983"/>
            <a:ext cx="1192799" cy="738633"/>
          </a:xfrm>
          <a:prstGeom prst="rect">
            <a:avLst/>
          </a:prstGeom>
          <a:solidFill>
            <a:schemeClr val="lt2"/>
          </a:solidFill>
          <a:ln w="19050" cap="flat">
            <a:solidFill>
              <a:schemeClr val="dk2"/>
            </a:solidFill>
            <a:prstDash val="solid"/>
            <a:round/>
            <a:headEnd type="none" w="sm" len="sm"/>
            <a:tailEnd type="none" w="sm" len="sm"/>
          </a:ln>
        </p:spPr>
        <p:txBody>
          <a:bodyPr lIns="91425" tIns="91425" rIns="91425" bIns="91425" anchor="ctr" anchorCtr="0">
            <a:spAutoFit/>
          </a:bodyPr>
          <a:lstStyle/>
          <a:p>
            <a:pPr algn="ctr"/>
            <a:r>
              <a:rPr>
                <a:solidFill>
                  <a:srgbClr val="000000"/>
                </a:solidFill>
              </a:rPr>
              <a:t>Snow Data System</a:t>
            </a:r>
          </a:p>
        </p:txBody>
      </p:sp>
      <p:cxnSp>
        <p:nvCxnSpPr>
          <p:cNvPr id="42" name="Shape 42"/>
          <p:cNvCxnSpPr>
            <a:stCxn id="41" idx="3"/>
            <a:endCxn id="30" idx="1"/>
          </p:cNvCxnSpPr>
          <p:nvPr/>
        </p:nvCxnSpPr>
        <p:spPr>
          <a:xfrm>
            <a:off x="2785424" y="4131300"/>
            <a:ext cx="2059026" cy="0"/>
          </a:xfrm>
          <a:prstGeom prst="straightConnector1">
            <a:avLst/>
          </a:prstGeom>
          <a:noFill/>
          <a:ln w="19050" cap="flat">
            <a:solidFill>
              <a:schemeClr val="dk2"/>
            </a:solidFill>
            <a:prstDash val="solid"/>
            <a:round/>
            <a:headEnd type="none" w="med" len="med"/>
            <a:tailEnd type="triangle" w="med" len="med"/>
          </a:ln>
        </p:spPr>
      </p:cxnSp>
      <p:sp>
        <p:nvSpPr>
          <p:cNvPr id="43" name="Shape 43"/>
          <p:cNvSpPr/>
          <p:nvPr/>
        </p:nvSpPr>
        <p:spPr>
          <a:xfrm>
            <a:off x="3255756" y="3832500"/>
            <a:ext cx="1239900" cy="338524"/>
          </a:xfrm>
          <a:prstGeom prst="rect">
            <a:avLst/>
          </a:prstGeom>
          <a:noFill/>
          <a:ln>
            <a:noFill/>
          </a:ln>
        </p:spPr>
        <p:txBody>
          <a:bodyPr lIns="91425" tIns="91425" rIns="91425" bIns="91425" anchor="t" anchorCtr="0">
            <a:spAutoFit/>
          </a:bodyPr>
          <a:lstStyle/>
          <a:p>
            <a:pPr lvl="0" algn="ctr" rtl="0"/>
            <a:r>
              <a:rPr sz="1000">
                <a:solidFill>
                  <a:srgbClr val="000000"/>
                </a:solidFill>
              </a:rPr>
              <a:t>Publish</a:t>
            </a:r>
          </a:p>
        </p:txBody>
      </p:sp>
      <p:sp>
        <p:nvSpPr>
          <p:cNvPr id="44" name="Shape 44"/>
          <p:cNvSpPr/>
          <p:nvPr/>
        </p:nvSpPr>
        <p:spPr>
          <a:xfrm>
            <a:off x="5948003" y="4669512"/>
            <a:ext cx="1239900" cy="492412"/>
          </a:xfrm>
          <a:prstGeom prst="rect">
            <a:avLst/>
          </a:prstGeom>
          <a:noFill/>
          <a:ln>
            <a:noFill/>
          </a:ln>
        </p:spPr>
        <p:txBody>
          <a:bodyPr lIns="91425" tIns="91425" rIns="91425" bIns="91425" anchor="t" anchorCtr="0">
            <a:spAutoFit/>
          </a:bodyPr>
          <a:lstStyle/>
          <a:p>
            <a:pPr lvl="0" algn="ctr" rtl="0"/>
            <a:r>
              <a:rPr sz="1000">
                <a:solidFill>
                  <a:srgbClr val="000000"/>
                </a:solidFill>
              </a:rPr>
              <a:t>Spatial / Attribute Query</a:t>
            </a:r>
          </a:p>
        </p:txBody>
      </p:sp>
      <p:sp>
        <p:nvSpPr>
          <p:cNvPr id="45" name="Shape 45"/>
          <p:cNvSpPr/>
          <p:nvPr/>
        </p:nvSpPr>
        <p:spPr>
          <a:xfrm>
            <a:off x="3920393" y="4669437"/>
            <a:ext cx="1088099" cy="338524"/>
          </a:xfrm>
          <a:prstGeom prst="rect">
            <a:avLst/>
          </a:prstGeom>
          <a:noFill/>
          <a:ln>
            <a:noFill/>
          </a:ln>
        </p:spPr>
        <p:txBody>
          <a:bodyPr lIns="91425" tIns="91425" rIns="91425" bIns="91425" anchor="t" anchorCtr="0">
            <a:spAutoFit/>
          </a:bodyPr>
          <a:lstStyle/>
          <a:p>
            <a:pPr lvl="0" algn="ctr" rtl="0"/>
            <a:r>
              <a:rPr sz="1000">
                <a:solidFill>
                  <a:srgbClr val="000000"/>
                </a:solidFill>
              </a:rPr>
              <a:t>Data Access</a:t>
            </a:r>
          </a:p>
        </p:txBody>
      </p:sp>
      <p:sp>
        <p:nvSpPr>
          <p:cNvPr id="2" name="TextBox 1"/>
          <p:cNvSpPr txBox="1"/>
          <p:nvPr/>
        </p:nvSpPr>
        <p:spPr>
          <a:xfrm>
            <a:off x="2236253" y="1626505"/>
            <a:ext cx="3463193" cy="1938992"/>
          </a:xfrm>
          <a:prstGeom prst="rect">
            <a:avLst/>
          </a:prstGeom>
          <a:noFill/>
        </p:spPr>
        <p:txBody>
          <a:bodyPr wrap="square" rtlCol="0">
            <a:spAutoFit/>
          </a:bodyPr>
          <a:lstStyle/>
          <a:p>
            <a:r>
              <a:rPr lang="en-US" sz="2400" dirty="0" smtClean="0">
                <a:solidFill>
                  <a:srgbClr val="000000"/>
                </a:solidFill>
              </a:rPr>
              <a:t>Layers available</a:t>
            </a:r>
            <a:br>
              <a:rPr lang="en-US" sz="2400" dirty="0" smtClean="0">
                <a:solidFill>
                  <a:srgbClr val="000000"/>
                </a:solidFill>
              </a:rPr>
            </a:br>
            <a:r>
              <a:rPr lang="en-US" sz="2400" dirty="0" smtClean="0">
                <a:solidFill>
                  <a:srgbClr val="000000"/>
                </a:solidFill>
              </a:rPr>
              <a:t>	Snow Cover</a:t>
            </a:r>
          </a:p>
          <a:p>
            <a:r>
              <a:rPr lang="en-US" sz="2400" dirty="0">
                <a:solidFill>
                  <a:srgbClr val="000000"/>
                </a:solidFill>
              </a:rPr>
              <a:t>	</a:t>
            </a:r>
            <a:r>
              <a:rPr lang="en-US" sz="2400" dirty="0" smtClean="0">
                <a:solidFill>
                  <a:srgbClr val="000000"/>
                </a:solidFill>
              </a:rPr>
              <a:t>Grain Size</a:t>
            </a:r>
            <a:br>
              <a:rPr lang="en-US" sz="2400" dirty="0" smtClean="0">
                <a:solidFill>
                  <a:srgbClr val="000000"/>
                </a:solidFill>
              </a:rPr>
            </a:br>
            <a:r>
              <a:rPr lang="en-US" sz="2400" dirty="0" smtClean="0">
                <a:solidFill>
                  <a:srgbClr val="000000"/>
                </a:solidFill>
              </a:rPr>
              <a:t>	Clouds</a:t>
            </a:r>
          </a:p>
          <a:p>
            <a:r>
              <a:rPr lang="en-US" sz="2400" dirty="0" smtClean="0">
                <a:solidFill>
                  <a:srgbClr val="000000"/>
                </a:solidFill>
              </a:rPr>
              <a:t>	Dust Forcing</a:t>
            </a:r>
            <a:endParaRPr lang="en-US" sz="2400" dirty="0">
              <a:solidFill>
                <a:srgbClr val="000000"/>
              </a:solidFill>
            </a:endParaRPr>
          </a:p>
        </p:txBody>
      </p:sp>
      <p:sp>
        <p:nvSpPr>
          <p:cNvPr id="3" name="Rectangle 2"/>
          <p:cNvSpPr/>
          <p:nvPr/>
        </p:nvSpPr>
        <p:spPr>
          <a:xfrm>
            <a:off x="3491513" y="4775846"/>
            <a:ext cx="3353540" cy="369332"/>
          </a:xfrm>
          <a:prstGeom prst="rect">
            <a:avLst/>
          </a:prstGeom>
        </p:spPr>
        <p:txBody>
          <a:bodyPr wrap="none">
            <a:spAutoFit/>
          </a:bodyPr>
          <a:lstStyle/>
          <a:p>
            <a:r>
              <a:rPr lang="en-US" dirty="0">
                <a:solidFill>
                  <a:srgbClr val="000000"/>
                </a:solidFill>
              </a:rPr>
              <a:t>http://</a:t>
            </a:r>
            <a:r>
              <a:rPr lang="en-US" dirty="0" err="1">
                <a:solidFill>
                  <a:srgbClr val="000000"/>
                </a:solidFill>
              </a:rPr>
              <a:t>snow.jpl.nasa.gov</a:t>
            </a:r>
            <a:r>
              <a:rPr lang="en-US" dirty="0">
                <a:solidFill>
                  <a:srgbClr val="000000"/>
                </a:solidFill>
              </a:rPr>
              <a:t>/</a:t>
            </a:r>
            <a:r>
              <a:rPr lang="en-US" dirty="0" err="1">
                <a:solidFill>
                  <a:srgbClr val="000000"/>
                </a:solidFill>
              </a:rPr>
              <a:t>gis</a:t>
            </a:r>
            <a:r>
              <a:rPr lang="en-US" dirty="0">
                <a:solidFill>
                  <a:srgbClr val="000000"/>
                </a:solidFill>
              </a:rPr>
              <a:t>/</a:t>
            </a:r>
            <a:r>
              <a:rPr lang="en-US" dirty="0" err="1">
                <a:solidFill>
                  <a:srgbClr val="000000"/>
                </a:solidFill>
              </a:rPr>
              <a:t>wms</a:t>
            </a:r>
            <a:endParaRPr lang="en-US" dirty="0">
              <a:solidFill>
                <a:srgbClr val="000000"/>
              </a:solidFill>
            </a:endParaRPr>
          </a:p>
        </p:txBody>
      </p:sp>
      <p:sp>
        <p:nvSpPr>
          <p:cNvPr id="21" name="TextBox 20"/>
          <p:cNvSpPr txBox="1"/>
          <p:nvPr/>
        </p:nvSpPr>
        <p:spPr>
          <a:xfrm>
            <a:off x="0" y="5793492"/>
            <a:ext cx="3952875" cy="369332"/>
          </a:xfrm>
          <a:prstGeom prst="rect">
            <a:avLst/>
          </a:prstGeom>
          <a:noFill/>
        </p:spPr>
        <p:txBody>
          <a:bodyPr wrap="square" rtlCol="0">
            <a:spAutoFit/>
          </a:bodyPr>
          <a:lstStyle/>
          <a:p>
            <a:r>
              <a:rPr lang="en-US" dirty="0" smtClean="0">
                <a:solidFill>
                  <a:srgbClr val="000000"/>
                </a:solidFill>
              </a:rPr>
              <a:t>Credit Paul Ramirez 2011-2012</a:t>
            </a:r>
            <a:endParaRPr lang="en-US" dirty="0">
              <a:solidFill>
                <a:srgbClr val="000000"/>
              </a:solidFill>
            </a:endParaRPr>
          </a:p>
        </p:txBody>
      </p:sp>
    </p:spTree>
    <p:extLst>
      <p:ext uri="{BB962C8B-B14F-4D97-AF65-F5344CB8AC3E}">
        <p14:creationId xmlns:p14="http://schemas.microsoft.com/office/powerpoint/2010/main" val="157775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0000"/>
                </a:solidFill>
              </a:rPr>
              <a:t>Data Product Browse/Download</a:t>
            </a:r>
            <a:endParaRPr lang="en-US" dirty="0">
              <a:solidFill>
                <a:srgbClr val="000000"/>
              </a:solidFill>
            </a:endParaRPr>
          </a:p>
        </p:txBody>
      </p:sp>
      <p:sp>
        <p:nvSpPr>
          <p:cNvPr id="3" name="Text Placeholder 2"/>
          <p:cNvSpPr>
            <a:spLocks noGrp="1"/>
          </p:cNvSpPr>
          <p:nvPr>
            <p:ph type="body" idx="1"/>
          </p:nvPr>
        </p:nvSpPr>
        <p:spPr>
          <a:xfrm>
            <a:off x="457200" y="1600200"/>
            <a:ext cx="3472354" cy="4967574"/>
          </a:xfrm>
        </p:spPr>
        <p:txBody>
          <a:bodyPr>
            <a:normAutofit/>
          </a:bodyPr>
          <a:lstStyle/>
          <a:p>
            <a:r>
              <a:rPr lang="en-US" sz="2800" dirty="0" smtClean="0"/>
              <a:t>Select</a:t>
            </a:r>
            <a:br>
              <a:rPr lang="en-US" sz="2800" dirty="0" smtClean="0"/>
            </a:br>
            <a:r>
              <a:rPr lang="en-US" sz="2800" dirty="0" smtClean="0"/>
              <a:t>dust forcing</a:t>
            </a:r>
            <a:br>
              <a:rPr lang="en-US" sz="2800" dirty="0" smtClean="0"/>
            </a:br>
            <a:r>
              <a:rPr lang="en-US" sz="2800" dirty="0" smtClean="0"/>
              <a:t>(MOD-DRFS)</a:t>
            </a:r>
            <a:br>
              <a:rPr lang="en-US" sz="2800" dirty="0" smtClean="0"/>
            </a:br>
            <a:r>
              <a:rPr lang="en-US" sz="2800" dirty="0" smtClean="0"/>
              <a:t>or Snow </a:t>
            </a:r>
            <a:br>
              <a:rPr lang="en-US" sz="2800" dirty="0" smtClean="0"/>
            </a:br>
            <a:r>
              <a:rPr lang="en-US" sz="2800" dirty="0" smtClean="0"/>
              <a:t>Covered</a:t>
            </a:r>
            <a:br>
              <a:rPr lang="en-US" sz="2800" dirty="0" smtClean="0"/>
            </a:br>
            <a:r>
              <a:rPr lang="en-US" sz="2800" dirty="0" smtClean="0"/>
              <a:t>Area </a:t>
            </a:r>
            <a:br>
              <a:rPr lang="en-US" sz="2800" dirty="0" smtClean="0"/>
            </a:br>
            <a:r>
              <a:rPr lang="en-US" sz="2800" dirty="0" smtClean="0"/>
              <a:t>(MODSCAG)</a:t>
            </a:r>
            <a:endParaRPr lang="en-US" sz="2800" dirty="0"/>
          </a:p>
        </p:txBody>
      </p:sp>
      <p:pic>
        <p:nvPicPr>
          <p:cNvPr id="4" name="Picture 3" descr="Screen shot 2013-02-03 at 9.57.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969" y="1417637"/>
            <a:ext cx="6077031" cy="4629715"/>
          </a:xfrm>
          <a:prstGeom prst="rect">
            <a:avLst/>
          </a:prstGeom>
        </p:spPr>
      </p:pic>
      <p:sp>
        <p:nvSpPr>
          <p:cNvPr id="5" name="Oval 4"/>
          <p:cNvSpPr/>
          <p:nvPr/>
        </p:nvSpPr>
        <p:spPr>
          <a:xfrm>
            <a:off x="2875281" y="2914413"/>
            <a:ext cx="1165438" cy="55950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907876" y="3929304"/>
            <a:ext cx="1165438" cy="55950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07876" y="5034204"/>
            <a:ext cx="1165438" cy="55950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07876" y="5313957"/>
            <a:ext cx="1165438" cy="55950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9363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the U.S. National Climate Assessment? </a:t>
            </a:r>
            <a:endParaRPr lang="en-US" dirty="0"/>
          </a:p>
        </p:txBody>
      </p:sp>
      <p:sp>
        <p:nvSpPr>
          <p:cNvPr id="3" name="Content Placeholder 2"/>
          <p:cNvSpPr>
            <a:spLocks noGrp="1"/>
          </p:cNvSpPr>
          <p:nvPr>
            <p:ph idx="1"/>
          </p:nvPr>
        </p:nvSpPr>
        <p:spPr>
          <a:xfrm>
            <a:off x="3124200" y="1600200"/>
            <a:ext cx="5562600" cy="4525963"/>
          </a:xfrm>
        </p:spPr>
        <p:txBody>
          <a:bodyPr>
            <a:normAutofit fontScale="85000" lnSpcReduction="20000"/>
          </a:bodyPr>
          <a:lstStyle/>
          <a:p>
            <a:r>
              <a:rPr lang="en-US" dirty="0"/>
              <a:t>Goal </a:t>
            </a:r>
          </a:p>
          <a:p>
            <a:pPr lvl="1"/>
            <a:r>
              <a:rPr lang="en-US" dirty="0" smtClean="0"/>
              <a:t>Enhance </a:t>
            </a:r>
            <a:r>
              <a:rPr lang="en-US" dirty="0"/>
              <a:t>the ability of the United States to anticipate, mitigate, and adapt to changes in the global environment. </a:t>
            </a:r>
            <a:endParaRPr lang="en-US" dirty="0" smtClean="0">
              <a:effectLst/>
            </a:endParaRPr>
          </a:p>
          <a:p>
            <a:r>
              <a:rPr lang="en-US" dirty="0"/>
              <a:t>Vision </a:t>
            </a:r>
          </a:p>
          <a:p>
            <a:pPr lvl="1"/>
            <a:r>
              <a:rPr lang="en-US" dirty="0" smtClean="0"/>
              <a:t>Advance </a:t>
            </a:r>
            <a:r>
              <a:rPr lang="en-US" dirty="0"/>
              <a:t>an inclusive, broad-based, and sustained process for assessing and communicating scientific knowledge of the impacts, risks, and vulnerabilities associated with a changing global climate in support of decision-making across the United States. </a:t>
            </a:r>
            <a:endParaRPr lang="en-US" dirty="0" smtClean="0">
              <a:effectLst/>
            </a:endParaRPr>
          </a:p>
          <a:p>
            <a:endParaRPr lang="en-US" dirty="0"/>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5</a:t>
            </a:fld>
            <a:endParaRPr lang="en-US"/>
          </a:p>
        </p:txBody>
      </p:sp>
      <p:pic>
        <p:nvPicPr>
          <p:cNvPr id="7" name="Picture 6"/>
          <p:cNvPicPr>
            <a:picLocks noChangeAspect="1"/>
          </p:cNvPicPr>
          <p:nvPr/>
        </p:nvPicPr>
        <p:blipFill>
          <a:blip r:embed="rId2"/>
          <a:stretch>
            <a:fillRect/>
          </a:stretch>
        </p:blipFill>
        <p:spPr>
          <a:xfrm>
            <a:off x="381000" y="1600200"/>
            <a:ext cx="2743200" cy="3251200"/>
          </a:xfrm>
          <a:prstGeom prst="rect">
            <a:avLst/>
          </a:prstGeom>
        </p:spPr>
      </p:pic>
      <p:sp>
        <p:nvSpPr>
          <p:cNvPr id="8" name="TextBox 7"/>
          <p:cNvSpPr txBox="1"/>
          <p:nvPr/>
        </p:nvSpPr>
        <p:spPr>
          <a:xfrm>
            <a:off x="457200" y="4854402"/>
            <a:ext cx="2251907" cy="369332"/>
          </a:xfrm>
          <a:prstGeom prst="rect">
            <a:avLst/>
          </a:prstGeom>
          <a:noFill/>
        </p:spPr>
        <p:txBody>
          <a:bodyPr wrap="square" rtlCol="0">
            <a:spAutoFit/>
          </a:bodyPr>
          <a:lstStyle/>
          <a:p>
            <a:r>
              <a:rPr lang="en-US" dirty="0" smtClean="0"/>
              <a:t>Credit: Kathy Jacobs</a:t>
            </a:r>
            <a:endParaRPr lang="en-US" dirty="0"/>
          </a:p>
        </p:txBody>
      </p:sp>
    </p:spTree>
    <p:extLst>
      <p:ext uri="{BB962C8B-B14F-4D97-AF65-F5344CB8AC3E}">
        <p14:creationId xmlns:p14="http://schemas.microsoft.com/office/powerpoint/2010/main" val="1473328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0000"/>
                </a:solidFill>
              </a:rPr>
              <a:t>Product File Browser</a:t>
            </a:r>
            <a:endParaRPr lang="en-US" dirty="0">
              <a:solidFill>
                <a:srgbClr val="000000"/>
              </a:solidFill>
            </a:endParaRPr>
          </a:p>
        </p:txBody>
      </p:sp>
      <p:sp>
        <p:nvSpPr>
          <p:cNvPr id="3" name="Text Placeholder 2"/>
          <p:cNvSpPr>
            <a:spLocks noGrp="1"/>
          </p:cNvSpPr>
          <p:nvPr>
            <p:ph type="body" idx="1"/>
          </p:nvPr>
        </p:nvSpPr>
        <p:spPr>
          <a:xfrm>
            <a:off x="457201" y="1600200"/>
            <a:ext cx="3520274" cy="4967574"/>
          </a:xfrm>
        </p:spPr>
        <p:txBody>
          <a:bodyPr/>
          <a:lstStyle/>
          <a:p>
            <a:r>
              <a:rPr lang="en-US" dirty="0" smtClean="0"/>
              <a:t>Select a product</a:t>
            </a:r>
          </a:p>
          <a:p>
            <a:r>
              <a:rPr lang="en-US" dirty="0" smtClean="0"/>
              <a:t>View received</a:t>
            </a:r>
            <a:br>
              <a:rPr lang="en-US" dirty="0" smtClean="0"/>
            </a:br>
            <a:r>
              <a:rPr lang="en-US" dirty="0" smtClean="0"/>
              <a:t>time</a:t>
            </a:r>
          </a:p>
          <a:p>
            <a:r>
              <a:rPr lang="en-US" dirty="0" smtClean="0"/>
              <a:t>Sorted by received time</a:t>
            </a:r>
          </a:p>
          <a:p>
            <a:pPr lvl="1"/>
            <a:r>
              <a:rPr lang="en-US" dirty="0" smtClean="0"/>
              <a:t>Latest on top</a:t>
            </a:r>
            <a:endParaRPr lang="en-US" dirty="0"/>
          </a:p>
        </p:txBody>
      </p:sp>
      <p:pic>
        <p:nvPicPr>
          <p:cNvPr id="4" name="Picture 3" descr="Screen shot 2013-02-03 at 9.59.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828" y="1796856"/>
            <a:ext cx="5382171" cy="3703536"/>
          </a:xfrm>
          <a:prstGeom prst="rect">
            <a:avLst/>
          </a:prstGeom>
        </p:spPr>
      </p:pic>
      <p:sp>
        <p:nvSpPr>
          <p:cNvPr id="5" name="Oval 4"/>
          <p:cNvSpPr/>
          <p:nvPr/>
        </p:nvSpPr>
        <p:spPr>
          <a:xfrm>
            <a:off x="7268747" y="4887628"/>
            <a:ext cx="2363477" cy="31127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43646" y="4896280"/>
            <a:ext cx="2363477" cy="31127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96071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0000"/>
                </a:solidFill>
              </a:rPr>
              <a:t>Per Product Metadata</a:t>
            </a:r>
            <a:endParaRPr lang="en-US" dirty="0">
              <a:solidFill>
                <a:srgbClr val="000000"/>
              </a:solidFill>
            </a:endParaRPr>
          </a:p>
        </p:txBody>
      </p:sp>
      <p:sp>
        <p:nvSpPr>
          <p:cNvPr id="3" name="Text Placeholder 2"/>
          <p:cNvSpPr>
            <a:spLocks noGrp="1"/>
          </p:cNvSpPr>
          <p:nvPr>
            <p:ph type="body" idx="1"/>
          </p:nvPr>
        </p:nvSpPr>
        <p:spPr>
          <a:xfrm>
            <a:off x="457200" y="1600200"/>
            <a:ext cx="3640079" cy="4967574"/>
          </a:xfrm>
        </p:spPr>
        <p:txBody>
          <a:bodyPr/>
          <a:lstStyle/>
          <a:p>
            <a:r>
              <a:rPr lang="en-US" dirty="0" smtClean="0"/>
              <a:t>View product metadata including upstream pedigree, and processing information</a:t>
            </a:r>
            <a:endParaRPr lang="en-US" dirty="0"/>
          </a:p>
        </p:txBody>
      </p:sp>
      <p:pic>
        <p:nvPicPr>
          <p:cNvPr id="4" name="Picture 3" descr="Screen shot 2013-02-03 at 10.02.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750" y="1417637"/>
            <a:ext cx="5334250" cy="4648102"/>
          </a:xfrm>
          <a:prstGeom prst="rect">
            <a:avLst/>
          </a:prstGeom>
        </p:spPr>
      </p:pic>
    </p:spTree>
    <p:extLst>
      <p:ext uri="{BB962C8B-B14F-4D97-AF65-F5344CB8AC3E}">
        <p14:creationId xmlns:p14="http://schemas.microsoft.com/office/powerpoint/2010/main" val="10044856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0000"/>
                </a:solidFill>
              </a:rPr>
              <a:t>WebDAV Data Delivery</a:t>
            </a:r>
            <a:endParaRPr lang="en-US" dirty="0">
              <a:solidFill>
                <a:srgbClr val="000000"/>
              </a:solidFill>
            </a:endParaRPr>
          </a:p>
        </p:txBody>
      </p:sp>
      <p:sp>
        <p:nvSpPr>
          <p:cNvPr id="3" name="Text Placeholder 2"/>
          <p:cNvSpPr>
            <a:spLocks noGrp="1"/>
          </p:cNvSpPr>
          <p:nvPr>
            <p:ph type="body" idx="1"/>
          </p:nvPr>
        </p:nvSpPr>
        <p:spPr>
          <a:xfrm>
            <a:off x="457200" y="1600200"/>
            <a:ext cx="5628816" cy="4967574"/>
          </a:xfrm>
        </p:spPr>
        <p:txBody>
          <a:bodyPr>
            <a:normAutofit fontScale="85000" lnSpcReduction="20000"/>
          </a:bodyPr>
          <a:lstStyle/>
          <a:p>
            <a:r>
              <a:rPr lang="en-US" dirty="0" smtClean="0"/>
              <a:t>Web-based </a:t>
            </a:r>
            <a:br>
              <a:rPr lang="en-US" dirty="0" smtClean="0"/>
            </a:br>
            <a:r>
              <a:rPr lang="en-US" dirty="0" smtClean="0"/>
              <a:t>Distributed </a:t>
            </a:r>
            <a:br>
              <a:rPr lang="en-US" dirty="0" smtClean="0"/>
            </a:br>
            <a:r>
              <a:rPr lang="en-US" dirty="0" smtClean="0"/>
              <a:t>Authoring </a:t>
            </a:r>
            <a:br>
              <a:rPr lang="en-US" dirty="0" smtClean="0"/>
            </a:br>
            <a:r>
              <a:rPr lang="en-US" dirty="0" smtClean="0"/>
              <a:t>and </a:t>
            </a:r>
            <a:r>
              <a:rPr lang="en-US" dirty="0"/>
              <a:t/>
            </a:r>
            <a:br>
              <a:rPr lang="en-US" dirty="0"/>
            </a:br>
            <a:r>
              <a:rPr lang="en-US" dirty="0" smtClean="0"/>
              <a:t>Versioning </a:t>
            </a:r>
            <a:br>
              <a:rPr lang="en-US" dirty="0" smtClean="0"/>
            </a:br>
            <a:r>
              <a:rPr lang="en-US" dirty="0" smtClean="0"/>
              <a:t>(WebDAV)</a:t>
            </a:r>
          </a:p>
          <a:p>
            <a:r>
              <a:rPr lang="en-US" dirty="0" smtClean="0"/>
              <a:t>Clients </a:t>
            </a:r>
            <a:br>
              <a:rPr lang="en-US" dirty="0" smtClean="0"/>
            </a:br>
            <a:r>
              <a:rPr lang="en-US" dirty="0" smtClean="0"/>
              <a:t>available</a:t>
            </a:r>
            <a:br>
              <a:rPr lang="en-US" dirty="0" smtClean="0"/>
            </a:br>
            <a:r>
              <a:rPr lang="en-US" dirty="0" smtClean="0"/>
              <a:t> on every </a:t>
            </a:r>
            <a:br>
              <a:rPr lang="en-US" dirty="0" smtClean="0"/>
            </a:br>
            <a:r>
              <a:rPr lang="en-US" dirty="0" smtClean="0"/>
              <a:t>major operating </a:t>
            </a:r>
            <a:br>
              <a:rPr lang="en-US" dirty="0" smtClean="0"/>
            </a:br>
            <a:r>
              <a:rPr lang="en-US" dirty="0" smtClean="0"/>
              <a:t>system</a:t>
            </a:r>
          </a:p>
          <a:p>
            <a:pPr lvl="1"/>
            <a:r>
              <a:rPr lang="en-US" dirty="0" smtClean="0"/>
              <a:t>Can mount as disk on Mac</a:t>
            </a:r>
          </a:p>
          <a:p>
            <a:pPr lvl="1"/>
            <a:r>
              <a:rPr lang="en-US" dirty="0" smtClean="0"/>
              <a:t>Can mount as folder on Windows</a:t>
            </a:r>
          </a:p>
          <a:p>
            <a:pPr lvl="1"/>
            <a:endParaRPr lang="en-US" dirty="0" smtClean="0"/>
          </a:p>
        </p:txBody>
      </p:sp>
      <p:pic>
        <p:nvPicPr>
          <p:cNvPr id="4" name="Picture 3" descr="Screen shot 2013-02-03 at 10.04.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516" y="1417637"/>
            <a:ext cx="6223000" cy="2933700"/>
          </a:xfrm>
          <a:prstGeom prst="rect">
            <a:avLst/>
          </a:prstGeom>
        </p:spPr>
      </p:pic>
      <p:pic>
        <p:nvPicPr>
          <p:cNvPr id="5" name="Picture 4" descr="Screen shot 2013-02-03 at 10.07.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718" y="4351337"/>
            <a:ext cx="4168281" cy="2324100"/>
          </a:xfrm>
          <a:prstGeom prst="rect">
            <a:avLst/>
          </a:prstGeom>
        </p:spPr>
      </p:pic>
    </p:spTree>
    <p:extLst>
      <p:ext uri="{BB962C8B-B14F-4D97-AF65-F5344CB8AC3E}">
        <p14:creationId xmlns:p14="http://schemas.microsoft.com/office/powerpoint/2010/main" val="109214115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 and Users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Funded work on NASA Water Resources, and on Airborne Snow Observatory demonstration</a:t>
            </a:r>
          </a:p>
          <a:p>
            <a:pPr lvl="1"/>
            <a:r>
              <a:rPr lang="en-US" dirty="0" smtClean="0"/>
              <a:t>NOAA Colorado </a:t>
            </a:r>
            <a:r>
              <a:rPr lang="en-US" dirty="0"/>
              <a:t>Basin River Forecast </a:t>
            </a:r>
            <a:r>
              <a:rPr lang="en-US" dirty="0" smtClean="0"/>
              <a:t>Center</a:t>
            </a:r>
          </a:p>
          <a:p>
            <a:pPr lvl="1"/>
            <a:r>
              <a:rPr lang="en-US" dirty="0" smtClean="0"/>
              <a:t>California Department of Water Resources</a:t>
            </a:r>
          </a:p>
          <a:p>
            <a:pPr lvl="1"/>
            <a:r>
              <a:rPr lang="en-US" dirty="0" smtClean="0"/>
              <a:t>Bureau of Reclamation</a:t>
            </a:r>
          </a:p>
          <a:p>
            <a:r>
              <a:rPr lang="en-US" dirty="0" smtClean="0"/>
              <a:t>Discussions ongoing with ESRI and Google Earth Engine </a:t>
            </a:r>
          </a:p>
          <a:p>
            <a:r>
              <a:rPr lang="en-US" dirty="0" smtClean="0"/>
              <a:t>Partnering with UCLA on WEBS </a:t>
            </a:r>
          </a:p>
          <a:p>
            <a:pPr lvl="1"/>
            <a:r>
              <a:rPr lang="en-US" dirty="0" smtClean="0"/>
              <a:t>McKenzie </a:t>
            </a:r>
            <a:r>
              <a:rPr lang="en-US" dirty="0" err="1" smtClean="0"/>
              <a:t>Skiles</a:t>
            </a:r>
            <a:endParaRPr lang="en-US" dirty="0" smtClean="0"/>
          </a:p>
          <a:p>
            <a:r>
              <a:rPr lang="en-US" dirty="0" smtClean="0"/>
              <a:t>NSIDC, Mary Jo </a:t>
            </a:r>
            <a:r>
              <a:rPr lang="en-US" dirty="0" err="1" smtClean="0"/>
              <a:t>Brodzkik</a:t>
            </a:r>
            <a:r>
              <a:rPr lang="en-US" dirty="0" smtClean="0"/>
              <a:t> &amp; Marilyn </a:t>
            </a:r>
            <a:r>
              <a:rPr lang="en-US" dirty="0" err="1" smtClean="0"/>
              <a:t>Kamanski</a:t>
            </a: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158C8E6-28AC-4645-B882-76F2A58C4132}" type="slidenum">
              <a:rPr lang="en-US" smtClean="0"/>
              <a:t>53</a:t>
            </a:fld>
            <a:endParaRPr lang="en-US"/>
          </a:p>
        </p:txBody>
      </p:sp>
    </p:spTree>
    <p:extLst>
      <p:ext uri="{BB962C8B-B14F-4D97-AF65-F5344CB8AC3E}">
        <p14:creationId xmlns:p14="http://schemas.microsoft.com/office/powerpoint/2010/main" val="161060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Regional Climate Model Evaluation System</a:t>
            </a:r>
          </a:p>
          <a:p>
            <a:pPr lvl="1"/>
            <a:r>
              <a:rPr lang="en-US" dirty="0" smtClean="0"/>
              <a:t>Key tool for use in the NCA for comparison of remote sensing data/in-situ observations to climate model outputs (e.g., from CORDEX, NARCCAP, CMIP5)</a:t>
            </a:r>
          </a:p>
          <a:p>
            <a:r>
              <a:rPr lang="en-US" dirty="0" smtClean="0"/>
              <a:t>JPL Snow Server</a:t>
            </a:r>
          </a:p>
          <a:p>
            <a:pPr lvl="1"/>
            <a:r>
              <a:rPr lang="en-US" dirty="0" smtClean="0"/>
              <a:t>Rapid science computing facility for reprocessing generation of better snow covered area and dust </a:t>
            </a:r>
            <a:r>
              <a:rPr lang="en-US" dirty="0" err="1" smtClean="0"/>
              <a:t>radiative</a:t>
            </a:r>
            <a:r>
              <a:rPr lang="en-US" dirty="0" smtClean="0"/>
              <a:t> forcing measurements from MODIS</a:t>
            </a:r>
          </a:p>
          <a:p>
            <a:pPr lvl="1"/>
            <a:r>
              <a:rPr lang="en-US" dirty="0" smtClean="0"/>
              <a:t>Data dissemination, and delivery, GIS</a:t>
            </a:r>
          </a:p>
          <a:p>
            <a:pPr lvl="1"/>
            <a:r>
              <a:rPr lang="en-US" dirty="0" smtClean="0"/>
              <a:t>Snow and Ice Climatology for the Western US and Alaska</a:t>
            </a:r>
            <a:endParaRPr lang="en-US" dirty="0" smtClean="0"/>
          </a:p>
        </p:txBody>
      </p:sp>
      <p:sp>
        <p:nvSpPr>
          <p:cNvPr id="2" name="Date Placeholder 1"/>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158C8E6-28AC-4645-B882-76F2A58C4132}" type="slidenum">
              <a:rPr lang="en-US" smtClean="0"/>
              <a:t>54</a:t>
            </a:fld>
            <a:endParaRPr lang="en-US"/>
          </a:p>
        </p:txBody>
      </p:sp>
    </p:spTree>
    <p:extLst>
      <p:ext uri="{BB962C8B-B14F-4D97-AF65-F5344CB8AC3E}">
        <p14:creationId xmlns:p14="http://schemas.microsoft.com/office/powerpoint/2010/main" val="174307335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Chris Mattmann</a:t>
            </a:r>
            <a:br>
              <a:rPr lang="en-US" dirty="0" smtClean="0"/>
            </a:br>
            <a:r>
              <a:rPr lang="en-US" dirty="0" smtClean="0">
                <a:hlinkClick r:id="rId2"/>
              </a:rPr>
              <a:t>chris.a.mattmann@nasa.gov</a:t>
            </a:r>
            <a:r>
              <a:rPr lang="en-US" dirty="0" smtClean="0"/>
              <a:t> </a:t>
            </a:r>
            <a:br>
              <a:rPr lang="en-US" dirty="0" smtClean="0"/>
            </a:br>
            <a:r>
              <a:rPr lang="en-US" dirty="0" smtClean="0"/>
              <a:t>@</a:t>
            </a:r>
            <a:r>
              <a:rPr lang="en-US" dirty="0" err="1" smtClean="0"/>
              <a:t>chrismattmann</a:t>
            </a:r>
            <a:r>
              <a:rPr lang="en-US" dirty="0" smtClean="0"/>
              <a:t> on Twitter</a:t>
            </a:r>
            <a:endParaRPr lang="en-US" dirty="0"/>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55</a:t>
            </a:fld>
            <a:endParaRPr lang="en-US"/>
          </a:p>
        </p:txBody>
      </p:sp>
    </p:spTree>
    <p:extLst>
      <p:ext uri="{BB962C8B-B14F-4D97-AF65-F5344CB8AC3E}">
        <p14:creationId xmlns:p14="http://schemas.microsoft.com/office/powerpoint/2010/main" val="422018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NASA Center Call for Proposals for NCA</a:t>
            </a:r>
            <a:endParaRPr lang="en-US" dirty="0"/>
          </a:p>
        </p:txBody>
      </p:sp>
      <p:sp>
        <p:nvSpPr>
          <p:cNvPr id="3" name="Content Placeholder 2"/>
          <p:cNvSpPr>
            <a:spLocks noGrp="1"/>
          </p:cNvSpPr>
          <p:nvPr>
            <p:ph idx="1"/>
          </p:nvPr>
        </p:nvSpPr>
        <p:spPr/>
        <p:txBody>
          <a:bodyPr/>
          <a:lstStyle/>
          <a:p>
            <a:r>
              <a:rPr lang="en-US" dirty="0" smtClean="0"/>
              <a:t>I am a Co-I on 2 separate efforts for NASA’s contributions to the U.S. NCA</a:t>
            </a:r>
          </a:p>
          <a:p>
            <a:pPr lvl="1"/>
            <a:r>
              <a:rPr lang="en-US" dirty="0" smtClean="0"/>
              <a:t>Enabling Regional Climate Model Evaluation: A Critical Use of Observations for Establishing Core NCA Capabilities – PI: </a:t>
            </a:r>
            <a:r>
              <a:rPr lang="en-US" dirty="0" err="1" smtClean="0"/>
              <a:t>Waliser</a:t>
            </a:r>
            <a:r>
              <a:rPr lang="en-US" dirty="0" smtClean="0"/>
              <a:t> (Co-Is Linda </a:t>
            </a:r>
            <a:r>
              <a:rPr lang="en-US" dirty="0" err="1" smtClean="0"/>
              <a:t>Mearns</a:t>
            </a:r>
            <a:r>
              <a:rPr lang="en-US" dirty="0" smtClean="0"/>
              <a:t> [</a:t>
            </a:r>
            <a:r>
              <a:rPr lang="en-US" b="1" dirty="0" smtClean="0"/>
              <a:t>NCAR</a:t>
            </a:r>
            <a:r>
              <a:rPr lang="en-US" dirty="0" smtClean="0"/>
              <a:t>], </a:t>
            </a:r>
            <a:r>
              <a:rPr lang="en-US" dirty="0" err="1" smtClean="0"/>
              <a:t>Jinwon</a:t>
            </a:r>
            <a:r>
              <a:rPr lang="en-US" dirty="0" smtClean="0"/>
              <a:t> Kim)</a:t>
            </a:r>
          </a:p>
          <a:p>
            <a:pPr lvl="1"/>
            <a:r>
              <a:rPr lang="en-US" dirty="0" smtClean="0"/>
              <a:t>Snow and Ice Climatology of the Western United States from MODIS  - PI: Painter </a:t>
            </a:r>
          </a:p>
          <a:p>
            <a:pPr lvl="1"/>
            <a:endParaRPr lang="en-US" dirty="0"/>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6</a:t>
            </a:fld>
            <a:endParaRPr lang="en-US"/>
          </a:p>
        </p:txBody>
      </p:sp>
    </p:spTree>
    <p:extLst>
      <p:ext uri="{BB962C8B-B14F-4D97-AF65-F5344CB8AC3E}">
        <p14:creationId xmlns:p14="http://schemas.microsoft.com/office/powerpoint/2010/main" val="1703845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Will spend the talk discussing those two projects</a:t>
            </a:r>
            <a:endParaRPr lang="en-US" dirty="0"/>
          </a:p>
        </p:txBody>
      </p:sp>
      <p:sp>
        <p:nvSpPr>
          <p:cNvPr id="3" name="Content Placeholder 2"/>
          <p:cNvSpPr>
            <a:spLocks noGrp="1"/>
          </p:cNvSpPr>
          <p:nvPr>
            <p:ph idx="1"/>
          </p:nvPr>
        </p:nvSpPr>
        <p:spPr/>
        <p:txBody>
          <a:bodyPr>
            <a:normAutofit lnSpcReduction="10000"/>
          </a:bodyPr>
          <a:lstStyle/>
          <a:p>
            <a:r>
              <a:rPr lang="en-US" dirty="0" smtClean="0"/>
              <a:t>And the innovations in Big Data, and open source we have engendered along the way</a:t>
            </a:r>
          </a:p>
          <a:p>
            <a:pPr lvl="1"/>
            <a:r>
              <a:rPr lang="en-US" dirty="0" smtClean="0"/>
              <a:t>Regional Climate Model Evaluation System (RCMES)</a:t>
            </a:r>
          </a:p>
          <a:p>
            <a:pPr lvl="2"/>
            <a:r>
              <a:rPr lang="en-US" dirty="0" smtClean="0"/>
              <a:t>RCMED scalable cloud database</a:t>
            </a:r>
          </a:p>
          <a:p>
            <a:pPr lvl="2"/>
            <a:r>
              <a:rPr lang="en-US" dirty="0" smtClean="0"/>
              <a:t>RCMET analysis toolkit/Virtual Machine</a:t>
            </a:r>
          </a:p>
          <a:p>
            <a:pPr lvl="1"/>
            <a:r>
              <a:rPr lang="en-US" dirty="0" smtClean="0"/>
              <a:t>JPL Snow Server/Snow Science Computing Facility</a:t>
            </a:r>
          </a:p>
          <a:p>
            <a:pPr lvl="2"/>
            <a:r>
              <a:rPr lang="en-US" dirty="0" smtClean="0"/>
              <a:t>Data Processing at scale</a:t>
            </a:r>
          </a:p>
          <a:p>
            <a:pPr lvl="2"/>
            <a:r>
              <a:rPr lang="en-US" dirty="0" smtClean="0"/>
              <a:t>Re-processing and distribution</a:t>
            </a:r>
          </a:p>
          <a:p>
            <a:pPr lvl="2"/>
            <a:r>
              <a:rPr lang="en-US" dirty="0" smtClean="0"/>
              <a:t>Open Source Apache OODT based system</a:t>
            </a:r>
            <a:endParaRPr lang="en-US" dirty="0"/>
          </a:p>
        </p:txBody>
      </p:sp>
      <p:sp>
        <p:nvSpPr>
          <p:cNvPr id="4" name="Date Placeholder 3"/>
          <p:cNvSpPr>
            <a:spLocks noGrp="1"/>
          </p:cNvSpPr>
          <p:nvPr>
            <p:ph type="dt" sz="half" idx="10"/>
          </p:nvPr>
        </p:nvSpPr>
        <p:spPr/>
        <p:txBody>
          <a:bodyPr/>
          <a:lstStyle/>
          <a:p>
            <a:r>
              <a:rPr lang="en-US" smtClean="0"/>
              <a:t>31-Mar-2013</a:t>
            </a:r>
            <a:endParaRPr lang="en-US"/>
          </a:p>
        </p:txBody>
      </p:sp>
      <p:sp>
        <p:nvSpPr>
          <p:cNvPr id="5" name="Footer Placeholder 4"/>
          <p:cNvSpPr>
            <a:spLocks noGrp="1"/>
          </p:cNvSpPr>
          <p:nvPr>
            <p:ph type="ftr" sz="quarter" idx="11"/>
          </p:nvPr>
        </p:nvSpPr>
        <p:spPr/>
        <p:txBody>
          <a:bodyPr/>
          <a:lstStyle/>
          <a:p>
            <a:r>
              <a:rPr lang="en-US" smtClean="0"/>
              <a:t>NCAR-SEA-2013</a:t>
            </a:r>
            <a:endParaRPr lang="en-US"/>
          </a:p>
        </p:txBody>
      </p:sp>
      <p:sp>
        <p:nvSpPr>
          <p:cNvPr id="6" name="Slide Number Placeholder 5"/>
          <p:cNvSpPr>
            <a:spLocks noGrp="1"/>
          </p:cNvSpPr>
          <p:nvPr>
            <p:ph type="sldNum" sz="quarter" idx="12"/>
          </p:nvPr>
        </p:nvSpPr>
        <p:spPr/>
        <p:txBody>
          <a:bodyPr/>
          <a:lstStyle/>
          <a:p>
            <a:fld id="{194BE907-031C-8B4E-A4BF-A539BFE422E8}" type="slidenum">
              <a:rPr lang="en-US" smtClean="0"/>
              <a:t>7</a:t>
            </a:fld>
            <a:endParaRPr lang="en-US"/>
          </a:p>
        </p:txBody>
      </p:sp>
    </p:spTree>
    <p:extLst>
      <p:ext uri="{BB962C8B-B14F-4D97-AF65-F5344CB8AC3E}">
        <p14:creationId xmlns:p14="http://schemas.microsoft.com/office/powerpoint/2010/main" val="80980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smtClean="0">
                <a:latin typeface="Calibri" charset="0"/>
              </a:rPr>
              <a:t>RCMES: Motivation</a:t>
            </a:r>
            <a:endParaRPr lang="en-US" dirty="0">
              <a:latin typeface="Calibri" charset="0"/>
            </a:endParaRPr>
          </a:p>
        </p:txBody>
      </p:sp>
      <p:sp>
        <p:nvSpPr>
          <p:cNvPr id="3" name="Content Placeholder 2"/>
          <p:cNvSpPr>
            <a:spLocks noGrp="1"/>
          </p:cNvSpPr>
          <p:nvPr>
            <p:ph idx="1"/>
          </p:nvPr>
        </p:nvSpPr>
        <p:spPr>
          <a:xfrm>
            <a:off x="457200" y="1417638"/>
            <a:ext cx="8229600" cy="4525962"/>
          </a:xfrm>
        </p:spPr>
        <p:txBody>
          <a:bodyPr rtlCol="0">
            <a:noAutofit/>
          </a:bodyPr>
          <a:lstStyle/>
          <a:p>
            <a:pPr eaLnBrk="1" fontAlgn="auto" hangingPunct="1">
              <a:spcAft>
                <a:spcPts val="0"/>
              </a:spcAft>
              <a:buFont typeface="Arial"/>
              <a:buChar char="•"/>
              <a:defRPr/>
            </a:pPr>
            <a:r>
              <a:rPr lang="en-US" sz="2000" dirty="0" smtClean="0">
                <a:ea typeface="+mn-ea"/>
                <a:cs typeface="+mn-cs"/>
              </a:rPr>
              <a:t>Global </a:t>
            </a:r>
            <a:r>
              <a:rPr lang="en-US" sz="2000" dirty="0" smtClean="0">
                <a:ea typeface="+mn-ea"/>
                <a:cs typeface="+mn-cs"/>
              </a:rPr>
              <a:t>Climate Models (GCMs) provide the only quantitative, physically-based means for predicting climate change.</a:t>
            </a:r>
          </a:p>
          <a:p>
            <a:pPr eaLnBrk="1" fontAlgn="auto" hangingPunct="1">
              <a:spcAft>
                <a:spcPts val="0"/>
              </a:spcAft>
              <a:buFont typeface="Arial"/>
              <a:buChar char="•"/>
              <a:defRPr/>
            </a:pPr>
            <a:endParaRPr lang="en-US" sz="2000" dirty="0" smtClean="0">
              <a:ea typeface="+mn-ea"/>
              <a:cs typeface="+mn-cs"/>
            </a:endParaRPr>
          </a:p>
          <a:p>
            <a:pPr eaLnBrk="1" fontAlgn="auto" hangingPunct="1">
              <a:spcAft>
                <a:spcPts val="0"/>
              </a:spcAft>
              <a:buFont typeface="Arial"/>
              <a:buChar char="•"/>
              <a:defRPr/>
            </a:pPr>
            <a:r>
              <a:rPr lang="en-US" sz="2000" b="1" dirty="0" smtClean="0">
                <a:ea typeface="+mn-ea"/>
                <a:cs typeface="+mn-cs"/>
              </a:rPr>
              <a:t>Regional climate models (RCMs) are key to downscaling global predictions for quantifying climate change impacts on scales relevant to decision-support and assessment </a:t>
            </a:r>
            <a:r>
              <a:rPr lang="en-US" sz="2000" b="1" dirty="0" smtClean="0">
                <a:ea typeface="+mn-ea"/>
                <a:cs typeface="+mn-cs"/>
              </a:rPr>
              <a:t>activities</a:t>
            </a:r>
            <a:r>
              <a:rPr lang="en-US" sz="2000" dirty="0" smtClean="0">
                <a:ea typeface="+mn-ea"/>
                <a:cs typeface="+mn-cs"/>
              </a:rPr>
              <a:t>.</a:t>
            </a:r>
            <a:endParaRPr lang="en-US" sz="2000" dirty="0" smtClean="0">
              <a:ea typeface="+mn-ea"/>
              <a:cs typeface="+mn-cs"/>
            </a:endParaRPr>
          </a:p>
          <a:p>
            <a:pPr marL="0" indent="0" eaLnBrk="1" fontAlgn="auto" hangingPunct="1">
              <a:spcAft>
                <a:spcPts val="0"/>
              </a:spcAft>
              <a:buFont typeface="Arial"/>
              <a:buNone/>
              <a:defRPr/>
            </a:pPr>
            <a:endParaRPr lang="en-US" sz="2000" dirty="0" smtClean="0">
              <a:ea typeface="+mn-ea"/>
              <a:cs typeface="+mn-cs"/>
            </a:endParaRPr>
          </a:p>
          <a:p>
            <a:pPr eaLnBrk="1" fontAlgn="auto" hangingPunct="1">
              <a:spcAft>
                <a:spcPts val="0"/>
              </a:spcAft>
              <a:buFont typeface="Arial"/>
              <a:buChar char="•"/>
              <a:defRPr/>
            </a:pPr>
            <a:r>
              <a:rPr lang="en-US" sz="2000" b="1" dirty="0" smtClean="0">
                <a:ea typeface="+mn-ea"/>
                <a:cs typeface="+mn-cs"/>
              </a:rPr>
              <a:t>Systematic evaluations of GCMs have been undertaken for some time (e.g., AMIP, CMIP), this is not the case for RCMs.</a:t>
            </a:r>
          </a:p>
          <a:p>
            <a:pPr eaLnBrk="1" fontAlgn="auto" hangingPunct="1">
              <a:spcAft>
                <a:spcPts val="0"/>
              </a:spcAft>
              <a:buFont typeface="Arial"/>
              <a:buChar char="•"/>
              <a:defRPr/>
            </a:pPr>
            <a:endParaRPr lang="en-US" sz="2000" dirty="0" smtClean="0">
              <a:ea typeface="+mn-ea"/>
              <a:cs typeface="+mn-cs"/>
            </a:endParaRPr>
          </a:p>
          <a:p>
            <a:pPr eaLnBrk="1" fontAlgn="auto" hangingPunct="1">
              <a:spcAft>
                <a:spcPts val="0"/>
              </a:spcAft>
              <a:buFont typeface="Arial"/>
              <a:buChar char="•"/>
              <a:defRPr/>
            </a:pPr>
            <a:r>
              <a:rPr lang="en-US" sz="2000" b="1" dirty="0" smtClean="0">
                <a:ea typeface="+mn-ea"/>
                <a:cs typeface="+mn-cs"/>
              </a:rPr>
              <a:t>NASA can provide critical and unique observational resources and technological leadership to facilitate RCM evaluation and thus make key contributions to the climate assessment process.</a:t>
            </a:r>
          </a:p>
          <a:p>
            <a:pPr eaLnBrk="1" fontAlgn="auto" hangingPunct="1">
              <a:spcAft>
                <a:spcPts val="0"/>
              </a:spcAft>
              <a:buFont typeface="Arial"/>
              <a:buChar char="•"/>
              <a:defRPr/>
            </a:pPr>
            <a:endParaRPr lang="en-US" sz="1400" dirty="0">
              <a:ea typeface="+mn-ea"/>
              <a:cs typeface="+mn-cs"/>
            </a:endParaRP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045735D9-F7C6-B64D-9A43-DB5664110323}" type="slidenum">
              <a:rPr lang="en-US"/>
              <a:pPr>
                <a:defRPr/>
              </a:pPr>
              <a:t>8</a:t>
            </a:fld>
            <a:endParaRPr lang="en-US"/>
          </a:p>
        </p:txBody>
      </p:sp>
    </p:spTree>
    <p:extLst>
      <p:ext uri="{BB962C8B-B14F-4D97-AF65-F5344CB8AC3E}">
        <p14:creationId xmlns:p14="http://schemas.microsoft.com/office/powerpoint/2010/main" val="42177857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rtlCol="0">
            <a:normAutofit fontScale="90000"/>
          </a:bodyPr>
          <a:lstStyle/>
          <a:p>
            <a:pPr eaLnBrk="1" fontAlgn="auto" hangingPunct="1">
              <a:spcAft>
                <a:spcPts val="0"/>
              </a:spcAft>
              <a:defRPr/>
            </a:pPr>
            <a:r>
              <a:rPr lang="en-US" dirty="0" smtClean="0">
                <a:ea typeface="+mj-ea"/>
                <a:cs typeface="+mj-cs"/>
              </a:rPr>
              <a:t>A New Regional Climate Model Evaluation Framework</a:t>
            </a:r>
          </a:p>
        </p:txBody>
      </p:sp>
      <p:sp>
        <p:nvSpPr>
          <p:cNvPr id="3" name="Content Placeholder 2"/>
          <p:cNvSpPr>
            <a:spLocks noGrp="1"/>
          </p:cNvSpPr>
          <p:nvPr>
            <p:ph idx="1"/>
          </p:nvPr>
        </p:nvSpPr>
        <p:spPr/>
        <p:txBody>
          <a:bodyPr rtlCol="0">
            <a:normAutofit fontScale="77500" lnSpcReduction="20000"/>
          </a:bodyPr>
          <a:lstStyle/>
          <a:p>
            <a:pPr eaLnBrk="1" fontAlgn="auto" hangingPunct="1">
              <a:spcAft>
                <a:spcPts val="0"/>
              </a:spcAft>
              <a:buFont typeface="Arial"/>
              <a:buChar char="•"/>
              <a:defRPr/>
            </a:pPr>
            <a:r>
              <a:rPr lang="en-US" dirty="0" smtClean="0">
                <a:ea typeface="+mn-ea"/>
                <a:cs typeface="+mn-cs"/>
              </a:rPr>
              <a:t>Goal</a:t>
            </a:r>
          </a:p>
          <a:p>
            <a:pPr lvl="1" eaLnBrk="1" fontAlgn="auto" hangingPunct="1">
              <a:spcAft>
                <a:spcPts val="0"/>
              </a:spcAft>
              <a:buFont typeface="Arial"/>
              <a:buChar char="–"/>
              <a:defRPr/>
            </a:pPr>
            <a:r>
              <a:rPr lang="en-US" dirty="0">
                <a:ea typeface="+mn-ea"/>
              </a:rPr>
              <a:t>Streamline climate model evaluation procedure for efficient processing of climate </a:t>
            </a:r>
            <a:r>
              <a:rPr lang="en-US" dirty="0" smtClean="0">
                <a:ea typeface="+mn-ea"/>
              </a:rPr>
              <a:t>data</a:t>
            </a:r>
          </a:p>
          <a:p>
            <a:pPr lvl="1" eaLnBrk="1" fontAlgn="auto" hangingPunct="1">
              <a:spcAft>
                <a:spcPts val="0"/>
              </a:spcAft>
              <a:buFont typeface="Arial"/>
              <a:buChar char="–"/>
              <a:defRPr/>
            </a:pPr>
            <a:r>
              <a:rPr lang="en-US" dirty="0" smtClean="0">
                <a:ea typeface="+mn-ea"/>
              </a:rPr>
              <a:t>Facilitate </a:t>
            </a:r>
            <a:r>
              <a:rPr lang="en-US" dirty="0">
                <a:ea typeface="+mn-ea"/>
              </a:rPr>
              <a:t>the application of quality estimated climate model data to impact assessment and policy development via advanced computational framework by combining massive database and processing toolkit</a:t>
            </a:r>
            <a:endParaRPr lang="en-US" dirty="0" smtClean="0">
              <a:ea typeface="+mn-ea"/>
            </a:endParaRPr>
          </a:p>
          <a:p>
            <a:pPr eaLnBrk="1" fontAlgn="auto" hangingPunct="1">
              <a:spcAft>
                <a:spcPts val="0"/>
              </a:spcAft>
              <a:buFont typeface="Arial"/>
              <a:buChar char="•"/>
              <a:defRPr/>
            </a:pPr>
            <a:r>
              <a:rPr lang="en-US" dirty="0" smtClean="0">
                <a:ea typeface="+mn-ea"/>
                <a:cs typeface="+mn-cs"/>
              </a:rPr>
              <a:t>Benefits</a:t>
            </a:r>
          </a:p>
          <a:p>
            <a:pPr lvl="1" eaLnBrk="1" fontAlgn="auto" hangingPunct="1">
              <a:spcAft>
                <a:spcPts val="0"/>
              </a:spcAft>
              <a:buFont typeface="Arial"/>
              <a:buChar char="–"/>
              <a:defRPr/>
            </a:pPr>
            <a:r>
              <a:rPr lang="en-US" dirty="0" smtClean="0">
                <a:ea typeface="+mn-ea"/>
              </a:rPr>
              <a:t> Improved understanding of model strengths/weaknesses allows model developers to improve the models</a:t>
            </a:r>
          </a:p>
          <a:p>
            <a:pPr lvl="1" eaLnBrk="1" fontAlgn="auto" hangingPunct="1">
              <a:spcAft>
                <a:spcPts val="0"/>
              </a:spcAft>
              <a:buFont typeface="Arial"/>
              <a:buChar char="–"/>
              <a:defRPr/>
            </a:pPr>
            <a:r>
              <a:rPr lang="en-US" dirty="0" smtClean="0">
                <a:ea typeface="+mn-ea"/>
              </a:rPr>
              <a:t>Improved understanding of uncertainties in predictions of specific variables over specific regions for end-users</a:t>
            </a:r>
          </a:p>
          <a:p>
            <a:pPr lvl="1" eaLnBrk="1" fontAlgn="auto" hangingPunct="1">
              <a:spcAft>
                <a:spcPts val="0"/>
              </a:spcAft>
              <a:buFont typeface="Arial"/>
              <a:buChar char="–"/>
              <a:defRPr/>
            </a:pPr>
            <a:r>
              <a:rPr lang="en-US" dirty="0"/>
              <a:t>Allow researchers to spend more time analyzing results and less time coding and worrying about file formats, data </a:t>
            </a:r>
            <a:r>
              <a:rPr lang="en-US" dirty="0" smtClean="0"/>
              <a:t>transfers</a:t>
            </a:r>
            <a:endParaRPr lang="en-US" dirty="0" smtClean="0">
              <a:ea typeface="+mn-ea"/>
            </a:endParaRPr>
          </a:p>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endParaRPr lang="en-US" dirty="0" smtClean="0">
              <a:ea typeface="+mn-ea"/>
              <a:cs typeface="+mn-cs"/>
            </a:endParaRPr>
          </a:p>
          <a:p>
            <a:pPr eaLnBrk="1" fontAlgn="auto" hangingPunct="1">
              <a:spcAft>
                <a:spcPts val="0"/>
              </a:spcAft>
              <a:buFont typeface="Arial"/>
              <a:buChar char="•"/>
              <a:defRPr/>
            </a:pPr>
            <a:endParaRPr lang="en-US" dirty="0" smtClean="0">
              <a:ea typeface="+mn-ea"/>
              <a:cs typeface="+mn-cs"/>
            </a:endParaRPr>
          </a:p>
        </p:txBody>
      </p:sp>
      <p:sp>
        <p:nvSpPr>
          <p:cNvPr id="4" name="Date Placeholder 3"/>
          <p:cNvSpPr>
            <a:spLocks noGrp="1"/>
          </p:cNvSpPr>
          <p:nvPr>
            <p:ph type="dt" sz="quarter" idx="10"/>
          </p:nvPr>
        </p:nvSpPr>
        <p:spPr/>
        <p:txBody>
          <a:bodyPr/>
          <a:lstStyle/>
          <a:p>
            <a:pPr>
              <a:defRPr/>
            </a:pPr>
            <a:r>
              <a:rPr lang="en-US" smtClean="0"/>
              <a:t>31-Mar-2013</a:t>
            </a:r>
            <a:endParaRPr lang="en-US"/>
          </a:p>
        </p:txBody>
      </p:sp>
      <p:sp>
        <p:nvSpPr>
          <p:cNvPr id="5" name="Footer Placeholder 4"/>
          <p:cNvSpPr>
            <a:spLocks noGrp="1"/>
          </p:cNvSpPr>
          <p:nvPr>
            <p:ph type="ftr" sz="quarter" idx="11"/>
          </p:nvPr>
        </p:nvSpPr>
        <p:spPr/>
        <p:txBody>
          <a:bodyPr/>
          <a:lstStyle/>
          <a:p>
            <a:pPr>
              <a:defRPr/>
            </a:pPr>
            <a:r>
              <a:rPr lang="en-US" smtClean="0"/>
              <a:t>NCAR-SEA-2013</a:t>
            </a:r>
            <a:endParaRPr lang="en-US"/>
          </a:p>
        </p:txBody>
      </p:sp>
      <p:sp>
        <p:nvSpPr>
          <p:cNvPr id="6" name="Slide Number Placeholder 5"/>
          <p:cNvSpPr>
            <a:spLocks noGrp="1"/>
          </p:cNvSpPr>
          <p:nvPr>
            <p:ph type="sldNum" sz="quarter" idx="12"/>
          </p:nvPr>
        </p:nvSpPr>
        <p:spPr/>
        <p:txBody>
          <a:bodyPr/>
          <a:lstStyle/>
          <a:p>
            <a:pPr>
              <a:defRPr/>
            </a:pPr>
            <a:fld id="{28351D05-9AC2-C24A-85FC-5B3D63FF62F3}" type="slidenum">
              <a:rPr lang="en-US"/>
              <a:pPr>
                <a:defRPr/>
              </a:pPr>
              <a:t>9</a:t>
            </a:fld>
            <a:endParaRPr lang="en-US"/>
          </a:p>
        </p:txBody>
      </p:sp>
    </p:spTree>
    <p:extLst>
      <p:ext uri="{BB962C8B-B14F-4D97-AF65-F5344CB8AC3E}">
        <p14:creationId xmlns:p14="http://schemas.microsoft.com/office/powerpoint/2010/main" val="21914796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619</TotalTime>
  <Words>3605</Words>
  <Application>Microsoft Macintosh PowerPoint</Application>
  <PresentationFormat>On-screen Show (4:3)</PresentationFormat>
  <Paragraphs>604</Paragraphs>
  <Slides>55</Slides>
  <Notes>5</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Rapid, Flexible, and Open Source Big Data Technologies for the U.S. National Climate Assessment</vt:lpstr>
      <vt:lpstr>And you are?</vt:lpstr>
      <vt:lpstr>Agenda</vt:lpstr>
      <vt:lpstr>What is the U.S. National Climate Assessment?</vt:lpstr>
      <vt:lpstr>What is the U.S. National Climate Assessment? </vt:lpstr>
      <vt:lpstr>NASA Center Call for Proposals for NCA</vt:lpstr>
      <vt:lpstr>Will spend the talk discussing those two projects</vt:lpstr>
      <vt:lpstr>RCMES: Motivation</vt:lpstr>
      <vt:lpstr>A New Regional Climate Model Evaluation Framework</vt:lpstr>
      <vt:lpstr>PowerPoint Presentation</vt:lpstr>
      <vt:lpstr>Datasets in RCMES</vt:lpstr>
      <vt:lpstr>RCMED data model</vt:lpstr>
      <vt:lpstr>Cloud DB Evaluation</vt:lpstr>
      <vt:lpstr>DB Improvements </vt:lpstr>
      <vt:lpstr>RCMED API</vt:lpstr>
      <vt:lpstr>RCMET Architecture</vt:lpstr>
      <vt:lpstr>RCMET VM Improvements</vt:lpstr>
      <vt:lpstr>Easy RCMET and Vagrant</vt:lpstr>
      <vt:lpstr>PowerPoint Presentation</vt:lpstr>
      <vt:lpstr>Our new website</vt:lpstr>
      <vt:lpstr>Interactions with partners</vt:lpstr>
      <vt:lpstr>Application to WCRP CORDEX</vt:lpstr>
      <vt:lpstr>Example application for CORDEX-Africa</vt:lpstr>
      <vt:lpstr>Demonstration: CORDEX Arctic</vt:lpstr>
      <vt:lpstr>NARCCAP</vt:lpstr>
      <vt:lpstr>NARCCAP Multi-decadal Hindcast Evaluation Results Limited/Preliminary</vt:lpstr>
      <vt:lpstr>To Open Source</vt:lpstr>
      <vt:lpstr>Switching gears to the JPL Snow Server</vt:lpstr>
      <vt:lpstr>Outline:  Introduction to the Snow Data System </vt:lpstr>
      <vt:lpstr>Satellites providing Snow Products</vt:lpstr>
      <vt:lpstr>JPL Snow Server</vt:lpstr>
      <vt:lpstr>Apache OODT</vt:lpstr>
      <vt:lpstr>Apache OODT Core Components</vt:lpstr>
      <vt:lpstr>MODIS Snow Covered Area and Grain Size (MODSCAG)</vt:lpstr>
      <vt:lpstr>MODSCAG Processing: Two Products/ Two Inputs</vt:lpstr>
      <vt:lpstr>PowerPoint Presentation</vt:lpstr>
      <vt:lpstr>PowerPoint Presentation</vt:lpstr>
      <vt:lpstr>Dust Radiative Forcing</vt:lpstr>
      <vt:lpstr>Dust Radiative Forcing Processing</vt:lpstr>
      <vt:lpstr>Dr. Tom Painter’s Western Energy Balance of Snow (WEBS) Tower Network</vt:lpstr>
      <vt:lpstr>Western Energy Balance of Snow</vt:lpstr>
      <vt:lpstr>WEBS Data Processing</vt:lpstr>
      <vt:lpstr>PowerPoint Presentation</vt:lpstr>
      <vt:lpstr>PowerPoint Presentation</vt:lpstr>
      <vt:lpstr>PowerPoint Presentation</vt:lpstr>
      <vt:lpstr>PowerPoint Presentation</vt:lpstr>
      <vt:lpstr>SNOWMAP– http://snow.jpl.nasa.gov/portal/data/map </vt:lpstr>
      <vt:lpstr>Snow Map Architecture</vt:lpstr>
      <vt:lpstr>Data Product Browse/Download</vt:lpstr>
      <vt:lpstr>Product File Browser</vt:lpstr>
      <vt:lpstr>Per Product Metadata</vt:lpstr>
      <vt:lpstr>WebDAV Data Delivery</vt:lpstr>
      <vt:lpstr>Collaborations and Users </vt:lpstr>
      <vt:lpstr>Summary</vt:lpstr>
      <vt:lpstr>Questions?</vt:lpstr>
    </vt:vector>
  </TitlesOfParts>
  <Company>JPL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jpluser</dc:creator>
  <cp:lastModifiedBy>jpluser</cp:lastModifiedBy>
  <cp:revision>19</cp:revision>
  <dcterms:created xsi:type="dcterms:W3CDTF">2013-04-01T04:53:54Z</dcterms:created>
  <dcterms:modified xsi:type="dcterms:W3CDTF">2013-04-01T15:13:44Z</dcterms:modified>
</cp:coreProperties>
</file>